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1" r:id="rId4"/>
  </p:sldMasterIdLst>
  <p:notesMasterIdLst>
    <p:notesMasterId r:id="rId69"/>
  </p:notesMasterIdLst>
  <p:sldIdLst>
    <p:sldId id="256" r:id="rId5"/>
    <p:sldId id="288" r:id="rId6"/>
    <p:sldId id="352" r:id="rId7"/>
    <p:sldId id="353" r:id="rId8"/>
    <p:sldId id="296" r:id="rId9"/>
    <p:sldId id="310" r:id="rId10"/>
    <p:sldId id="350" r:id="rId11"/>
    <p:sldId id="349" r:id="rId12"/>
    <p:sldId id="354" r:id="rId13"/>
    <p:sldId id="355" r:id="rId14"/>
    <p:sldId id="356" r:id="rId15"/>
    <p:sldId id="357" r:id="rId16"/>
    <p:sldId id="358" r:id="rId17"/>
    <p:sldId id="359" r:id="rId18"/>
    <p:sldId id="360" r:id="rId19"/>
    <p:sldId id="361" r:id="rId20"/>
    <p:sldId id="305" r:id="rId21"/>
    <p:sldId id="263" r:id="rId22"/>
    <p:sldId id="258" r:id="rId23"/>
    <p:sldId id="260" r:id="rId24"/>
    <p:sldId id="261" r:id="rId25"/>
    <p:sldId id="265" r:id="rId26"/>
    <p:sldId id="307" r:id="rId27"/>
    <p:sldId id="292" r:id="rId28"/>
    <p:sldId id="308" r:id="rId29"/>
    <p:sldId id="309"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28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E454C"/>
    <a:srgbClr val="C0B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87" autoAdjust="0"/>
  </p:normalViewPr>
  <p:slideViewPr>
    <p:cSldViewPr snapToGrid="0">
      <p:cViewPr varScale="1">
        <p:scale>
          <a:sx n="92" d="100"/>
          <a:sy n="92" d="100"/>
        </p:scale>
        <p:origin x="-13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Wacrosvr\users\ACRO%20PROJECTS\Current%20Projects\EU-EPDT%20project\Presentations\ECRIS%20Statistics%20-%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050">
                <a:latin typeface="Arial" pitchFamily="34" charset="0"/>
                <a:cs typeface="Arial" pitchFamily="34" charset="0"/>
              </a:defRPr>
            </a:pPr>
            <a:r>
              <a:rPr lang="en-GB" sz="1050">
                <a:latin typeface="Arial" pitchFamily="34" charset="0"/>
                <a:cs typeface="Arial" pitchFamily="34" charset="0"/>
              </a:rPr>
              <a:t>Partners per MS </a:t>
            </a:r>
          </a:p>
        </c:rich>
      </c:tx>
      <c:layout>
        <c:manualLayout>
          <c:xMode val="edge"/>
          <c:yMode val="edge"/>
          <c:x val="0.45329827836310932"/>
          <c:y val="3.8062251878265008E-2"/>
        </c:manualLayout>
      </c:layout>
      <c:overlay val="0"/>
    </c:title>
    <c:autoTitleDeleted val="0"/>
    <c:view3D>
      <c:rotX val="15"/>
      <c:hPercent val="44"/>
      <c:rotY val="20"/>
      <c:depthPercent val="100"/>
      <c:rAngAx val="1"/>
    </c:view3D>
    <c:floor>
      <c:thickness val="0"/>
    </c:floor>
    <c:sideWall>
      <c:thickness val="0"/>
    </c:sideWall>
    <c:backWall>
      <c:thickness val="0"/>
    </c:backWall>
    <c:plotArea>
      <c:layout>
        <c:manualLayout>
          <c:layoutTarget val="inner"/>
          <c:xMode val="edge"/>
          <c:yMode val="edge"/>
          <c:x val="3.5147474865277091E-2"/>
          <c:y val="0.12071924038334837"/>
          <c:w val="0.96395305422900657"/>
          <c:h val="0.79195011672340587"/>
        </c:manualLayout>
      </c:layout>
      <c:bar3DChart>
        <c:barDir val="col"/>
        <c:grouping val="clustered"/>
        <c:varyColors val="0"/>
        <c:ser>
          <c:idx val="0"/>
          <c:order val="0"/>
          <c:invertIfNegative val="0"/>
          <c:dLbls>
            <c:spPr>
              <a:noFill/>
              <a:ln>
                <a:noFill/>
              </a:ln>
              <a:effectLst/>
            </c:spPr>
            <c:txPr>
              <a:bodyPr/>
              <a:lstStyle/>
              <a:p>
                <a:pPr>
                  <a:defRPr>
                    <a:latin typeface="Arial" pitchFamily="34" charset="0"/>
                    <a:cs typeface="Arial"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'[1]2016'!$A$213:$A$239</c:f>
              <c:strCache>
                <c:ptCount val="27"/>
                <c:pt idx="0">
                  <c:v>AT</c:v>
                </c:pt>
                <c:pt idx="1">
                  <c:v>BE</c:v>
                </c:pt>
                <c:pt idx="2">
                  <c:v>BG</c:v>
                </c:pt>
                <c:pt idx="3">
                  <c:v>CY</c:v>
                </c:pt>
                <c:pt idx="4">
                  <c:v>CZ</c:v>
                </c:pt>
                <c:pt idx="5">
                  <c:v>DE</c:v>
                </c:pt>
                <c:pt idx="6">
                  <c:v>DK</c:v>
                </c:pt>
                <c:pt idx="7">
                  <c:v>EE</c:v>
                </c:pt>
                <c:pt idx="8">
                  <c:v>ES</c:v>
                </c:pt>
                <c:pt idx="9">
                  <c:v>FI</c:v>
                </c:pt>
                <c:pt idx="10">
                  <c:v>FR</c:v>
                </c:pt>
                <c:pt idx="11">
                  <c:v>GB</c:v>
                </c:pt>
                <c:pt idx="12">
                  <c:v>GR</c:v>
                </c:pt>
                <c:pt idx="13">
                  <c:v>HR</c:v>
                </c:pt>
                <c:pt idx="14">
                  <c:v>HU</c:v>
                </c:pt>
                <c:pt idx="15">
                  <c:v>IE</c:v>
                </c:pt>
                <c:pt idx="16">
                  <c:v>IT</c:v>
                </c:pt>
                <c:pt idx="17">
                  <c:v>LT</c:v>
                </c:pt>
                <c:pt idx="18">
                  <c:v>LU</c:v>
                </c:pt>
                <c:pt idx="19">
                  <c:v>LV</c:v>
                </c:pt>
                <c:pt idx="20">
                  <c:v>MT</c:v>
                </c:pt>
                <c:pt idx="21">
                  <c:v>NL</c:v>
                </c:pt>
                <c:pt idx="22">
                  <c:v>PL</c:v>
                </c:pt>
                <c:pt idx="23">
                  <c:v>RO</c:v>
                </c:pt>
                <c:pt idx="24">
                  <c:v>SE</c:v>
                </c:pt>
                <c:pt idx="25">
                  <c:v>SI</c:v>
                </c:pt>
                <c:pt idx="26">
                  <c:v>SK</c:v>
                </c:pt>
              </c:strCache>
            </c:strRef>
          </c:cat>
          <c:val>
            <c:numRef>
              <c:f>'[1]2016'!$B$213:$B$239</c:f>
              <c:numCache>
                <c:formatCode>General</c:formatCode>
                <c:ptCount val="27"/>
                <c:pt idx="0">
                  <c:v>25</c:v>
                </c:pt>
                <c:pt idx="1">
                  <c:v>24</c:v>
                </c:pt>
                <c:pt idx="2">
                  <c:v>22</c:v>
                </c:pt>
                <c:pt idx="3">
                  <c:v>20</c:v>
                </c:pt>
                <c:pt idx="4">
                  <c:v>24</c:v>
                </c:pt>
                <c:pt idx="5">
                  <c:v>24</c:v>
                </c:pt>
                <c:pt idx="6">
                  <c:v>23</c:v>
                </c:pt>
                <c:pt idx="7">
                  <c:v>22</c:v>
                </c:pt>
                <c:pt idx="8">
                  <c:v>24</c:v>
                </c:pt>
                <c:pt idx="9">
                  <c:v>24</c:v>
                </c:pt>
                <c:pt idx="10">
                  <c:v>24</c:v>
                </c:pt>
                <c:pt idx="11">
                  <c:v>24</c:v>
                </c:pt>
                <c:pt idx="12">
                  <c:v>18</c:v>
                </c:pt>
                <c:pt idx="13">
                  <c:v>17</c:v>
                </c:pt>
                <c:pt idx="14">
                  <c:v>22</c:v>
                </c:pt>
                <c:pt idx="15">
                  <c:v>25</c:v>
                </c:pt>
                <c:pt idx="16">
                  <c:v>23</c:v>
                </c:pt>
                <c:pt idx="17">
                  <c:v>23</c:v>
                </c:pt>
                <c:pt idx="18">
                  <c:v>23</c:v>
                </c:pt>
                <c:pt idx="19">
                  <c:v>25</c:v>
                </c:pt>
                <c:pt idx="20">
                  <c:v>3</c:v>
                </c:pt>
                <c:pt idx="21">
                  <c:v>24</c:v>
                </c:pt>
                <c:pt idx="22">
                  <c:v>24</c:v>
                </c:pt>
                <c:pt idx="23">
                  <c:v>24</c:v>
                </c:pt>
                <c:pt idx="24">
                  <c:v>24</c:v>
                </c:pt>
                <c:pt idx="25">
                  <c:v>1</c:v>
                </c:pt>
                <c:pt idx="26">
                  <c:v>20</c:v>
                </c:pt>
              </c:numCache>
            </c:numRef>
          </c:val>
        </c:ser>
        <c:dLbls>
          <c:showLegendKey val="0"/>
          <c:showVal val="0"/>
          <c:showCatName val="0"/>
          <c:showSerName val="0"/>
          <c:showPercent val="0"/>
          <c:showBubbleSize val="0"/>
        </c:dLbls>
        <c:gapWidth val="150"/>
        <c:shape val="box"/>
        <c:axId val="118307328"/>
        <c:axId val="81999488"/>
        <c:axId val="0"/>
      </c:bar3DChart>
      <c:catAx>
        <c:axId val="118307328"/>
        <c:scaling>
          <c:orientation val="minMax"/>
        </c:scaling>
        <c:delete val="0"/>
        <c:axPos val="b"/>
        <c:numFmt formatCode="General" sourceLinked="1"/>
        <c:majorTickMark val="out"/>
        <c:minorTickMark val="none"/>
        <c:tickLblPos val="low"/>
        <c:txPr>
          <a:bodyPr rot="0" vert="horz"/>
          <a:lstStyle/>
          <a:p>
            <a:pPr>
              <a:defRPr>
                <a:latin typeface="Arial" pitchFamily="34" charset="0"/>
                <a:cs typeface="Arial" pitchFamily="34" charset="0"/>
              </a:defRPr>
            </a:pPr>
            <a:endParaRPr lang="lt-LT"/>
          </a:p>
        </c:txPr>
        <c:crossAx val="81999488"/>
        <c:crosses val="autoZero"/>
        <c:auto val="1"/>
        <c:lblAlgn val="ctr"/>
        <c:lblOffset val="100"/>
        <c:tickLblSkip val="1"/>
        <c:tickMarkSkip val="1"/>
        <c:noMultiLvlLbl val="0"/>
      </c:catAx>
      <c:valAx>
        <c:axId val="81999488"/>
        <c:scaling>
          <c:orientation val="minMax"/>
        </c:scaling>
        <c:delete val="0"/>
        <c:axPos val="l"/>
        <c:majorGridlines/>
        <c:numFmt formatCode="General" sourceLinked="1"/>
        <c:majorTickMark val="out"/>
        <c:minorTickMark val="none"/>
        <c:tickLblPos val="nextTo"/>
        <c:txPr>
          <a:bodyPr rot="0" vert="horz"/>
          <a:lstStyle/>
          <a:p>
            <a:pPr>
              <a:defRPr>
                <a:latin typeface="Arial" pitchFamily="34" charset="0"/>
                <a:cs typeface="Arial" pitchFamily="34" charset="0"/>
              </a:defRPr>
            </a:pPr>
            <a:endParaRPr lang="lt-LT"/>
          </a:p>
        </c:txPr>
        <c:crossAx val="11830732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2364A-1740-4727-8B63-92B62D64551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0DAB963C-031D-4DA6-8D49-4FC5CC7E204B}">
      <dgm:prSet phldrT="[Text]"/>
      <dgm:spPr>
        <a:solidFill>
          <a:schemeClr val="accent2"/>
        </a:solidFill>
        <a:ln>
          <a:solidFill>
            <a:srgbClr val="3E454C"/>
          </a:solidFill>
        </a:ln>
      </dgm:spPr>
      <dgm:t>
        <a:bodyPr/>
        <a:lstStyle/>
        <a:p>
          <a:r>
            <a:rPr lang="en-GB" dirty="0" smtClean="0"/>
            <a:t>Workstream 1</a:t>
          </a:r>
          <a:endParaRPr lang="en-GB" dirty="0"/>
        </a:p>
      </dgm:t>
    </dgm:pt>
    <dgm:pt modelId="{1A9CA8F1-7F64-4313-8D89-8663C3984E33}" type="parTrans" cxnId="{C4F98742-7F96-426A-BA52-0658D295E383}">
      <dgm:prSet/>
      <dgm:spPr/>
      <dgm:t>
        <a:bodyPr/>
        <a:lstStyle/>
        <a:p>
          <a:endParaRPr lang="en-GB"/>
        </a:p>
      </dgm:t>
    </dgm:pt>
    <dgm:pt modelId="{930A2241-2A1A-477E-BEF3-2DE09A2113ED}" type="sibTrans" cxnId="{C4F98742-7F96-426A-BA52-0658D295E383}">
      <dgm:prSet/>
      <dgm:spPr/>
      <dgm:t>
        <a:bodyPr/>
        <a:lstStyle/>
        <a:p>
          <a:endParaRPr lang="en-GB"/>
        </a:p>
      </dgm:t>
    </dgm:pt>
    <dgm:pt modelId="{39BFA5DA-2E21-4256-BA14-F93BAB11E6C7}">
      <dgm:prSet phldrT="[Text]"/>
      <dgm:spPr>
        <a:ln>
          <a:solidFill>
            <a:srgbClr val="3E454C">
              <a:alpha val="90000"/>
            </a:srgbClr>
          </a:solidFill>
        </a:ln>
      </dgm:spPr>
      <dgm:t>
        <a:bodyPr/>
        <a:lstStyle/>
        <a:p>
          <a:r>
            <a:rPr lang="en-GB" altLang="en-US" dirty="0" smtClean="0"/>
            <a:t>Research and Analysis of criminal records data to identify international drug trafficking trends.</a:t>
          </a:r>
          <a:r>
            <a:rPr lang="en-US" altLang="en-US" dirty="0" smtClean="0"/>
            <a:t> </a:t>
          </a:r>
          <a:endParaRPr lang="en-GB" dirty="0"/>
        </a:p>
      </dgm:t>
    </dgm:pt>
    <dgm:pt modelId="{25912671-2ADF-4906-9406-BA6A4215DE77}" type="parTrans" cxnId="{2D6A23FC-5598-4E1C-A3D5-018DF4B473DB}">
      <dgm:prSet/>
      <dgm:spPr/>
      <dgm:t>
        <a:bodyPr/>
        <a:lstStyle/>
        <a:p>
          <a:endParaRPr lang="en-GB"/>
        </a:p>
      </dgm:t>
    </dgm:pt>
    <dgm:pt modelId="{E9D165BB-7B47-4414-9B5D-B4323A01B45E}" type="sibTrans" cxnId="{2D6A23FC-5598-4E1C-A3D5-018DF4B473DB}">
      <dgm:prSet/>
      <dgm:spPr/>
      <dgm:t>
        <a:bodyPr/>
        <a:lstStyle/>
        <a:p>
          <a:endParaRPr lang="en-GB"/>
        </a:p>
      </dgm:t>
    </dgm:pt>
    <dgm:pt modelId="{9E4D26BC-F0DC-49F5-875B-4686073CA47B}">
      <dgm:prSet phldrT="[Text]"/>
      <dgm:spPr>
        <a:solidFill>
          <a:srgbClr val="FFFFCC"/>
        </a:solidFill>
        <a:ln>
          <a:solidFill>
            <a:schemeClr val="tx1"/>
          </a:solidFill>
        </a:ln>
      </dgm:spPr>
      <dgm:t>
        <a:bodyPr/>
        <a:lstStyle/>
        <a:p>
          <a:r>
            <a:rPr lang="en-GB" dirty="0" smtClean="0">
              <a:solidFill>
                <a:schemeClr val="tx1"/>
              </a:solidFill>
            </a:rPr>
            <a:t>Workstream 2</a:t>
          </a:r>
          <a:endParaRPr lang="en-GB" dirty="0">
            <a:solidFill>
              <a:schemeClr val="tx1"/>
            </a:solidFill>
          </a:endParaRPr>
        </a:p>
      </dgm:t>
    </dgm:pt>
    <dgm:pt modelId="{7EA9108B-D72B-45B9-8A72-A1E709CFE36B}" type="parTrans" cxnId="{9E5B4BEA-82C2-4DB4-8832-70CAF4690B8C}">
      <dgm:prSet/>
      <dgm:spPr/>
      <dgm:t>
        <a:bodyPr/>
        <a:lstStyle/>
        <a:p>
          <a:endParaRPr lang="en-GB"/>
        </a:p>
      </dgm:t>
    </dgm:pt>
    <dgm:pt modelId="{5D6921D0-0384-449A-AA0F-9212741F5841}" type="sibTrans" cxnId="{9E5B4BEA-82C2-4DB4-8832-70CAF4690B8C}">
      <dgm:prSet/>
      <dgm:spPr/>
      <dgm:t>
        <a:bodyPr/>
        <a:lstStyle/>
        <a:p>
          <a:endParaRPr lang="en-GB"/>
        </a:p>
      </dgm:t>
    </dgm:pt>
    <dgm:pt modelId="{63CB54B1-1E18-4402-A869-265CFF33B21C}">
      <dgm:prSet phldrT="[Text]"/>
      <dgm:spPr>
        <a:solidFill>
          <a:srgbClr val="FF0000"/>
        </a:solidFill>
      </dgm:spPr>
      <dgm:t>
        <a:bodyPr/>
        <a:lstStyle/>
        <a:p>
          <a:r>
            <a:rPr lang="en-GB" dirty="0" smtClean="0"/>
            <a:t>Workstream 3</a:t>
          </a:r>
          <a:endParaRPr lang="en-GB" dirty="0"/>
        </a:p>
      </dgm:t>
    </dgm:pt>
    <dgm:pt modelId="{6AC26690-9E21-4B3B-A1B5-A98E084A973E}" type="parTrans" cxnId="{0C28D1BC-37A1-479A-B96B-555DFCE73128}">
      <dgm:prSet/>
      <dgm:spPr/>
      <dgm:t>
        <a:bodyPr/>
        <a:lstStyle/>
        <a:p>
          <a:endParaRPr lang="en-GB"/>
        </a:p>
      </dgm:t>
    </dgm:pt>
    <dgm:pt modelId="{7565C55E-1DDA-447A-B1FD-6896310E08FD}" type="sibTrans" cxnId="{0C28D1BC-37A1-479A-B96B-555DFCE73128}">
      <dgm:prSet/>
      <dgm:spPr/>
      <dgm:t>
        <a:bodyPr/>
        <a:lstStyle/>
        <a:p>
          <a:endParaRPr lang="en-GB"/>
        </a:p>
      </dgm:t>
    </dgm:pt>
    <dgm:pt modelId="{BADAF8CF-3D5E-4435-833C-E50CC27610D6}">
      <dgm:prSet/>
      <dgm:spPr>
        <a:solidFill>
          <a:schemeClr val="bg1">
            <a:alpha val="90000"/>
          </a:schemeClr>
        </a:solidFill>
        <a:ln>
          <a:solidFill>
            <a:schemeClr val="tx1">
              <a:alpha val="90000"/>
            </a:schemeClr>
          </a:solidFill>
        </a:ln>
      </dgm:spPr>
      <dgm:t>
        <a:bodyPr/>
        <a:lstStyle/>
        <a:p>
          <a:r>
            <a:rPr lang="en-US" altLang="en-US" dirty="0" smtClean="0"/>
            <a:t>Im</a:t>
          </a:r>
          <a:r>
            <a:rPr lang="en-GB" altLang="en-US" dirty="0" smtClean="0"/>
            <a:t>plement an IT capability to efficiently extract offence and conviction data from ACRO systems.</a:t>
          </a:r>
          <a:endParaRPr lang="en-GB" altLang="en-US" dirty="0"/>
        </a:p>
      </dgm:t>
    </dgm:pt>
    <dgm:pt modelId="{C7FC95DF-99BA-4B2F-A549-0809D6A9909F}" type="parTrans" cxnId="{8CD83B76-1578-4AA0-9E24-68A440B46592}">
      <dgm:prSet/>
      <dgm:spPr/>
      <dgm:t>
        <a:bodyPr/>
        <a:lstStyle/>
        <a:p>
          <a:endParaRPr lang="en-GB"/>
        </a:p>
      </dgm:t>
    </dgm:pt>
    <dgm:pt modelId="{959701A5-2576-48B9-A734-1129C8E4AC80}" type="sibTrans" cxnId="{8CD83B76-1578-4AA0-9E24-68A440B46592}">
      <dgm:prSet/>
      <dgm:spPr/>
      <dgm:t>
        <a:bodyPr/>
        <a:lstStyle/>
        <a:p>
          <a:endParaRPr lang="en-GB"/>
        </a:p>
      </dgm:t>
    </dgm:pt>
    <dgm:pt modelId="{633E4398-0C13-45F0-8AAD-409568264AFB}">
      <dgm:prSet/>
      <dgm:spPr/>
      <dgm:t>
        <a:bodyPr/>
        <a:lstStyle/>
        <a:p>
          <a:r>
            <a:rPr lang="en-GB" altLang="en-US" dirty="0" smtClean="0"/>
            <a:t>Host an International closing event to relay the findings of the research to stakeholders.</a:t>
          </a:r>
          <a:endParaRPr lang="en-GB" altLang="en-US" dirty="0"/>
        </a:p>
      </dgm:t>
    </dgm:pt>
    <dgm:pt modelId="{3980532D-CB0D-42F1-A850-F15CAA1BA425}" type="parTrans" cxnId="{21135317-80DB-4C0D-9594-A07E80A3BE72}">
      <dgm:prSet/>
      <dgm:spPr/>
      <dgm:t>
        <a:bodyPr/>
        <a:lstStyle/>
        <a:p>
          <a:endParaRPr lang="en-GB"/>
        </a:p>
      </dgm:t>
    </dgm:pt>
    <dgm:pt modelId="{84C4B63A-A75F-4DC4-B05F-AA2569C5603B}" type="sibTrans" cxnId="{21135317-80DB-4C0D-9594-A07E80A3BE72}">
      <dgm:prSet/>
      <dgm:spPr/>
      <dgm:t>
        <a:bodyPr/>
        <a:lstStyle/>
        <a:p>
          <a:endParaRPr lang="en-GB"/>
        </a:p>
      </dgm:t>
    </dgm:pt>
    <dgm:pt modelId="{9A9F6341-9DCC-44C9-86EC-4293C3B76E04}" type="pres">
      <dgm:prSet presAssocID="{CCC2364A-1740-4727-8B63-92B62D64551A}" presName="Name0" presStyleCnt="0">
        <dgm:presLayoutVars>
          <dgm:dir/>
          <dgm:animLvl val="lvl"/>
          <dgm:resizeHandles val="exact"/>
        </dgm:presLayoutVars>
      </dgm:prSet>
      <dgm:spPr/>
      <dgm:t>
        <a:bodyPr/>
        <a:lstStyle/>
        <a:p>
          <a:endParaRPr lang="en-GB"/>
        </a:p>
      </dgm:t>
    </dgm:pt>
    <dgm:pt modelId="{8B3CFD53-18D8-4B70-8641-BDA73C8615C8}" type="pres">
      <dgm:prSet presAssocID="{63CB54B1-1E18-4402-A869-265CFF33B21C}" presName="boxAndChildren" presStyleCnt="0"/>
      <dgm:spPr/>
    </dgm:pt>
    <dgm:pt modelId="{CDA61C45-0696-4B11-9F63-90C114856027}" type="pres">
      <dgm:prSet presAssocID="{63CB54B1-1E18-4402-A869-265CFF33B21C}" presName="parentTextBox" presStyleLbl="node1" presStyleIdx="0" presStyleCnt="3"/>
      <dgm:spPr/>
      <dgm:t>
        <a:bodyPr/>
        <a:lstStyle/>
        <a:p>
          <a:endParaRPr lang="en-GB"/>
        </a:p>
      </dgm:t>
    </dgm:pt>
    <dgm:pt modelId="{7063F6DD-5F22-4F76-816B-7C21CDF089BC}" type="pres">
      <dgm:prSet presAssocID="{63CB54B1-1E18-4402-A869-265CFF33B21C}" presName="entireBox" presStyleLbl="node1" presStyleIdx="0" presStyleCnt="3"/>
      <dgm:spPr/>
      <dgm:t>
        <a:bodyPr/>
        <a:lstStyle/>
        <a:p>
          <a:endParaRPr lang="en-GB"/>
        </a:p>
      </dgm:t>
    </dgm:pt>
    <dgm:pt modelId="{7FE66E86-398C-4BD7-BF54-7C6D9608AC5C}" type="pres">
      <dgm:prSet presAssocID="{63CB54B1-1E18-4402-A869-265CFF33B21C}" presName="descendantBox" presStyleCnt="0"/>
      <dgm:spPr/>
    </dgm:pt>
    <dgm:pt modelId="{FD9CE461-836F-4E6B-BDFD-BE5BF0E68B8F}" type="pres">
      <dgm:prSet presAssocID="{633E4398-0C13-45F0-8AAD-409568264AFB}" presName="childTextBox" presStyleLbl="fgAccFollowNode1" presStyleIdx="0" presStyleCnt="3">
        <dgm:presLayoutVars>
          <dgm:bulletEnabled val="1"/>
        </dgm:presLayoutVars>
      </dgm:prSet>
      <dgm:spPr/>
      <dgm:t>
        <a:bodyPr/>
        <a:lstStyle/>
        <a:p>
          <a:endParaRPr lang="en-GB"/>
        </a:p>
      </dgm:t>
    </dgm:pt>
    <dgm:pt modelId="{D7F97F9E-F400-488A-9A01-C9D451039A0D}" type="pres">
      <dgm:prSet presAssocID="{5D6921D0-0384-449A-AA0F-9212741F5841}" presName="sp" presStyleCnt="0"/>
      <dgm:spPr/>
    </dgm:pt>
    <dgm:pt modelId="{CD54CF3D-32F1-4E59-A24C-A91E98A4F765}" type="pres">
      <dgm:prSet presAssocID="{9E4D26BC-F0DC-49F5-875B-4686073CA47B}" presName="arrowAndChildren" presStyleCnt="0"/>
      <dgm:spPr/>
    </dgm:pt>
    <dgm:pt modelId="{0987D645-81B0-49A7-9E0A-A68BC88832AF}" type="pres">
      <dgm:prSet presAssocID="{9E4D26BC-F0DC-49F5-875B-4686073CA47B}" presName="parentTextArrow" presStyleLbl="node1" presStyleIdx="0" presStyleCnt="3"/>
      <dgm:spPr/>
      <dgm:t>
        <a:bodyPr/>
        <a:lstStyle/>
        <a:p>
          <a:endParaRPr lang="en-GB"/>
        </a:p>
      </dgm:t>
    </dgm:pt>
    <dgm:pt modelId="{5C6DE344-A90D-49F8-982C-665FEC31669B}" type="pres">
      <dgm:prSet presAssocID="{9E4D26BC-F0DC-49F5-875B-4686073CA47B}" presName="arrow" presStyleLbl="node1" presStyleIdx="1" presStyleCnt="3"/>
      <dgm:spPr/>
      <dgm:t>
        <a:bodyPr/>
        <a:lstStyle/>
        <a:p>
          <a:endParaRPr lang="en-GB"/>
        </a:p>
      </dgm:t>
    </dgm:pt>
    <dgm:pt modelId="{8183BA66-2241-40AE-9799-B5971E07350C}" type="pres">
      <dgm:prSet presAssocID="{9E4D26BC-F0DC-49F5-875B-4686073CA47B}" presName="descendantArrow" presStyleCnt="0"/>
      <dgm:spPr/>
    </dgm:pt>
    <dgm:pt modelId="{2FD66F66-4431-4774-AA9B-83756815B954}" type="pres">
      <dgm:prSet presAssocID="{BADAF8CF-3D5E-4435-833C-E50CC27610D6}" presName="childTextArrow" presStyleLbl="fgAccFollowNode1" presStyleIdx="1" presStyleCnt="3">
        <dgm:presLayoutVars>
          <dgm:bulletEnabled val="1"/>
        </dgm:presLayoutVars>
      </dgm:prSet>
      <dgm:spPr/>
      <dgm:t>
        <a:bodyPr/>
        <a:lstStyle/>
        <a:p>
          <a:endParaRPr lang="en-GB"/>
        </a:p>
      </dgm:t>
    </dgm:pt>
    <dgm:pt modelId="{430A4E69-23F2-4D5C-ABA5-D0CE45DA8B4F}" type="pres">
      <dgm:prSet presAssocID="{930A2241-2A1A-477E-BEF3-2DE09A2113ED}" presName="sp" presStyleCnt="0"/>
      <dgm:spPr/>
    </dgm:pt>
    <dgm:pt modelId="{E7F55B1C-1366-48EF-9372-3AA0719CF6FF}" type="pres">
      <dgm:prSet presAssocID="{0DAB963C-031D-4DA6-8D49-4FC5CC7E204B}" presName="arrowAndChildren" presStyleCnt="0"/>
      <dgm:spPr/>
    </dgm:pt>
    <dgm:pt modelId="{ABCD24F3-809F-4328-B4B2-371341963F0D}" type="pres">
      <dgm:prSet presAssocID="{0DAB963C-031D-4DA6-8D49-4FC5CC7E204B}" presName="parentTextArrow" presStyleLbl="node1" presStyleIdx="1" presStyleCnt="3"/>
      <dgm:spPr/>
      <dgm:t>
        <a:bodyPr/>
        <a:lstStyle/>
        <a:p>
          <a:endParaRPr lang="en-GB"/>
        </a:p>
      </dgm:t>
    </dgm:pt>
    <dgm:pt modelId="{D2A8E74A-455A-4987-A0DD-D3599D1F26CC}" type="pres">
      <dgm:prSet presAssocID="{0DAB963C-031D-4DA6-8D49-4FC5CC7E204B}" presName="arrow" presStyleLbl="node1" presStyleIdx="2" presStyleCnt="3"/>
      <dgm:spPr/>
      <dgm:t>
        <a:bodyPr/>
        <a:lstStyle/>
        <a:p>
          <a:endParaRPr lang="en-GB"/>
        </a:p>
      </dgm:t>
    </dgm:pt>
    <dgm:pt modelId="{8887D9DC-7D92-4236-99A2-D46968326CCB}" type="pres">
      <dgm:prSet presAssocID="{0DAB963C-031D-4DA6-8D49-4FC5CC7E204B}" presName="descendantArrow" presStyleCnt="0"/>
      <dgm:spPr/>
    </dgm:pt>
    <dgm:pt modelId="{65BBC801-AD82-4176-9923-16D36A8BDDA8}" type="pres">
      <dgm:prSet presAssocID="{39BFA5DA-2E21-4256-BA14-F93BAB11E6C7}" presName="childTextArrow" presStyleLbl="fgAccFollowNode1" presStyleIdx="2" presStyleCnt="3">
        <dgm:presLayoutVars>
          <dgm:bulletEnabled val="1"/>
        </dgm:presLayoutVars>
      </dgm:prSet>
      <dgm:spPr/>
      <dgm:t>
        <a:bodyPr/>
        <a:lstStyle/>
        <a:p>
          <a:endParaRPr lang="en-GB"/>
        </a:p>
      </dgm:t>
    </dgm:pt>
  </dgm:ptLst>
  <dgm:cxnLst>
    <dgm:cxn modelId="{9E5B4BEA-82C2-4DB4-8832-70CAF4690B8C}" srcId="{CCC2364A-1740-4727-8B63-92B62D64551A}" destId="{9E4D26BC-F0DC-49F5-875B-4686073CA47B}" srcOrd="1" destOrd="0" parTransId="{7EA9108B-D72B-45B9-8A72-A1E709CFE36B}" sibTransId="{5D6921D0-0384-449A-AA0F-9212741F5841}"/>
    <dgm:cxn modelId="{5B8F342E-8B89-4FD2-A794-1DB2540E96CF}" type="presOf" srcId="{CCC2364A-1740-4727-8B63-92B62D64551A}" destId="{9A9F6341-9DCC-44C9-86EC-4293C3B76E04}" srcOrd="0" destOrd="0" presId="urn:microsoft.com/office/officeart/2005/8/layout/process4"/>
    <dgm:cxn modelId="{8CD83B76-1578-4AA0-9E24-68A440B46592}" srcId="{9E4D26BC-F0DC-49F5-875B-4686073CA47B}" destId="{BADAF8CF-3D5E-4435-833C-E50CC27610D6}" srcOrd="0" destOrd="0" parTransId="{C7FC95DF-99BA-4B2F-A549-0809D6A9909F}" sibTransId="{959701A5-2576-48B9-A734-1129C8E4AC80}"/>
    <dgm:cxn modelId="{0C28D1BC-37A1-479A-B96B-555DFCE73128}" srcId="{CCC2364A-1740-4727-8B63-92B62D64551A}" destId="{63CB54B1-1E18-4402-A869-265CFF33B21C}" srcOrd="2" destOrd="0" parTransId="{6AC26690-9E21-4B3B-A1B5-A98E084A973E}" sibTransId="{7565C55E-1DDA-447A-B1FD-6896310E08FD}"/>
    <dgm:cxn modelId="{C23EDAF4-DD56-47E4-B3EA-76042C40A4FB}" type="presOf" srcId="{BADAF8CF-3D5E-4435-833C-E50CC27610D6}" destId="{2FD66F66-4431-4774-AA9B-83756815B954}" srcOrd="0" destOrd="0" presId="urn:microsoft.com/office/officeart/2005/8/layout/process4"/>
    <dgm:cxn modelId="{21135317-80DB-4C0D-9594-A07E80A3BE72}" srcId="{63CB54B1-1E18-4402-A869-265CFF33B21C}" destId="{633E4398-0C13-45F0-8AAD-409568264AFB}" srcOrd="0" destOrd="0" parTransId="{3980532D-CB0D-42F1-A850-F15CAA1BA425}" sibTransId="{84C4B63A-A75F-4DC4-B05F-AA2569C5603B}"/>
    <dgm:cxn modelId="{BCB764D5-99F4-4220-990C-2E30767FE438}" type="presOf" srcId="{39BFA5DA-2E21-4256-BA14-F93BAB11E6C7}" destId="{65BBC801-AD82-4176-9923-16D36A8BDDA8}" srcOrd="0" destOrd="0" presId="urn:microsoft.com/office/officeart/2005/8/layout/process4"/>
    <dgm:cxn modelId="{0970C9AD-5682-4C8C-AEA6-0CAF6A2AA914}" type="presOf" srcId="{9E4D26BC-F0DC-49F5-875B-4686073CA47B}" destId="{0987D645-81B0-49A7-9E0A-A68BC88832AF}" srcOrd="0" destOrd="0" presId="urn:microsoft.com/office/officeart/2005/8/layout/process4"/>
    <dgm:cxn modelId="{DE99B454-8C8B-480D-99B2-0EE30BEB2CF9}" type="presOf" srcId="{633E4398-0C13-45F0-8AAD-409568264AFB}" destId="{FD9CE461-836F-4E6B-BDFD-BE5BF0E68B8F}" srcOrd="0" destOrd="0" presId="urn:microsoft.com/office/officeart/2005/8/layout/process4"/>
    <dgm:cxn modelId="{C859CCAC-43DC-48F3-91AE-B549DC27D325}" type="presOf" srcId="{9E4D26BC-F0DC-49F5-875B-4686073CA47B}" destId="{5C6DE344-A90D-49F8-982C-665FEC31669B}" srcOrd="1" destOrd="0" presId="urn:microsoft.com/office/officeart/2005/8/layout/process4"/>
    <dgm:cxn modelId="{4EEA5B47-B28C-49A0-9463-A7F470259D56}" type="presOf" srcId="{63CB54B1-1E18-4402-A869-265CFF33B21C}" destId="{7063F6DD-5F22-4F76-816B-7C21CDF089BC}" srcOrd="1" destOrd="0" presId="urn:microsoft.com/office/officeart/2005/8/layout/process4"/>
    <dgm:cxn modelId="{2D6A23FC-5598-4E1C-A3D5-018DF4B473DB}" srcId="{0DAB963C-031D-4DA6-8D49-4FC5CC7E204B}" destId="{39BFA5DA-2E21-4256-BA14-F93BAB11E6C7}" srcOrd="0" destOrd="0" parTransId="{25912671-2ADF-4906-9406-BA6A4215DE77}" sibTransId="{E9D165BB-7B47-4414-9B5D-B4323A01B45E}"/>
    <dgm:cxn modelId="{308A95A4-C47E-484F-8C8E-A8ED871139F4}" type="presOf" srcId="{0DAB963C-031D-4DA6-8D49-4FC5CC7E204B}" destId="{ABCD24F3-809F-4328-B4B2-371341963F0D}" srcOrd="0" destOrd="0" presId="urn:microsoft.com/office/officeart/2005/8/layout/process4"/>
    <dgm:cxn modelId="{C4F98742-7F96-426A-BA52-0658D295E383}" srcId="{CCC2364A-1740-4727-8B63-92B62D64551A}" destId="{0DAB963C-031D-4DA6-8D49-4FC5CC7E204B}" srcOrd="0" destOrd="0" parTransId="{1A9CA8F1-7F64-4313-8D89-8663C3984E33}" sibTransId="{930A2241-2A1A-477E-BEF3-2DE09A2113ED}"/>
    <dgm:cxn modelId="{DDDEDB71-38B7-4CE4-97C8-734D412577CA}" type="presOf" srcId="{63CB54B1-1E18-4402-A869-265CFF33B21C}" destId="{CDA61C45-0696-4B11-9F63-90C114856027}" srcOrd="0" destOrd="0" presId="urn:microsoft.com/office/officeart/2005/8/layout/process4"/>
    <dgm:cxn modelId="{59C74DF1-B3DA-4E46-B9F3-767D44AA80B6}" type="presOf" srcId="{0DAB963C-031D-4DA6-8D49-4FC5CC7E204B}" destId="{D2A8E74A-455A-4987-A0DD-D3599D1F26CC}" srcOrd="1" destOrd="0" presId="urn:microsoft.com/office/officeart/2005/8/layout/process4"/>
    <dgm:cxn modelId="{12A6388B-25A9-49D0-BE7E-3902A6ACAC01}" type="presParOf" srcId="{9A9F6341-9DCC-44C9-86EC-4293C3B76E04}" destId="{8B3CFD53-18D8-4B70-8641-BDA73C8615C8}" srcOrd="0" destOrd="0" presId="urn:microsoft.com/office/officeart/2005/8/layout/process4"/>
    <dgm:cxn modelId="{EC90525B-5BDF-4AED-8162-C8891E1BF667}" type="presParOf" srcId="{8B3CFD53-18D8-4B70-8641-BDA73C8615C8}" destId="{CDA61C45-0696-4B11-9F63-90C114856027}" srcOrd="0" destOrd="0" presId="urn:microsoft.com/office/officeart/2005/8/layout/process4"/>
    <dgm:cxn modelId="{31A3CD3F-D6C3-457A-B862-34DFDD8FDD75}" type="presParOf" srcId="{8B3CFD53-18D8-4B70-8641-BDA73C8615C8}" destId="{7063F6DD-5F22-4F76-816B-7C21CDF089BC}" srcOrd="1" destOrd="0" presId="urn:microsoft.com/office/officeart/2005/8/layout/process4"/>
    <dgm:cxn modelId="{00EC14EF-4889-4C72-96B0-ABFEA0210785}" type="presParOf" srcId="{8B3CFD53-18D8-4B70-8641-BDA73C8615C8}" destId="{7FE66E86-398C-4BD7-BF54-7C6D9608AC5C}" srcOrd="2" destOrd="0" presId="urn:microsoft.com/office/officeart/2005/8/layout/process4"/>
    <dgm:cxn modelId="{A399C48D-3D04-46D6-9E71-8D3F54E4F181}" type="presParOf" srcId="{7FE66E86-398C-4BD7-BF54-7C6D9608AC5C}" destId="{FD9CE461-836F-4E6B-BDFD-BE5BF0E68B8F}" srcOrd="0" destOrd="0" presId="urn:microsoft.com/office/officeart/2005/8/layout/process4"/>
    <dgm:cxn modelId="{B2096873-1BA6-4E29-BF32-CE6CE1CDF459}" type="presParOf" srcId="{9A9F6341-9DCC-44C9-86EC-4293C3B76E04}" destId="{D7F97F9E-F400-488A-9A01-C9D451039A0D}" srcOrd="1" destOrd="0" presId="urn:microsoft.com/office/officeart/2005/8/layout/process4"/>
    <dgm:cxn modelId="{006840CD-8E48-48A1-9BD9-317EA76655A0}" type="presParOf" srcId="{9A9F6341-9DCC-44C9-86EC-4293C3B76E04}" destId="{CD54CF3D-32F1-4E59-A24C-A91E98A4F765}" srcOrd="2" destOrd="0" presId="urn:microsoft.com/office/officeart/2005/8/layout/process4"/>
    <dgm:cxn modelId="{FA0CEA94-D560-47ED-83E7-4868B17D4930}" type="presParOf" srcId="{CD54CF3D-32F1-4E59-A24C-A91E98A4F765}" destId="{0987D645-81B0-49A7-9E0A-A68BC88832AF}" srcOrd="0" destOrd="0" presId="urn:microsoft.com/office/officeart/2005/8/layout/process4"/>
    <dgm:cxn modelId="{5CA6D341-D5B5-4DB2-B810-2D2CE1CC57BE}" type="presParOf" srcId="{CD54CF3D-32F1-4E59-A24C-A91E98A4F765}" destId="{5C6DE344-A90D-49F8-982C-665FEC31669B}" srcOrd="1" destOrd="0" presId="urn:microsoft.com/office/officeart/2005/8/layout/process4"/>
    <dgm:cxn modelId="{94E28990-72B7-4B25-8F54-4FA9C52E89B6}" type="presParOf" srcId="{CD54CF3D-32F1-4E59-A24C-A91E98A4F765}" destId="{8183BA66-2241-40AE-9799-B5971E07350C}" srcOrd="2" destOrd="0" presId="urn:microsoft.com/office/officeart/2005/8/layout/process4"/>
    <dgm:cxn modelId="{EA8C787B-1272-4F3A-8504-9421EB97C229}" type="presParOf" srcId="{8183BA66-2241-40AE-9799-B5971E07350C}" destId="{2FD66F66-4431-4774-AA9B-83756815B954}" srcOrd="0" destOrd="0" presId="urn:microsoft.com/office/officeart/2005/8/layout/process4"/>
    <dgm:cxn modelId="{6041BAEB-CCED-4869-9626-2C1D11A02D1B}" type="presParOf" srcId="{9A9F6341-9DCC-44C9-86EC-4293C3B76E04}" destId="{430A4E69-23F2-4D5C-ABA5-D0CE45DA8B4F}" srcOrd="3" destOrd="0" presId="urn:microsoft.com/office/officeart/2005/8/layout/process4"/>
    <dgm:cxn modelId="{E79CF85F-8CB9-46AD-A9BD-FC70470F0F80}" type="presParOf" srcId="{9A9F6341-9DCC-44C9-86EC-4293C3B76E04}" destId="{E7F55B1C-1366-48EF-9372-3AA0719CF6FF}" srcOrd="4" destOrd="0" presId="urn:microsoft.com/office/officeart/2005/8/layout/process4"/>
    <dgm:cxn modelId="{CEEF3BB3-616B-41EB-885E-8BEB4A5D3447}" type="presParOf" srcId="{E7F55B1C-1366-48EF-9372-3AA0719CF6FF}" destId="{ABCD24F3-809F-4328-B4B2-371341963F0D}" srcOrd="0" destOrd="0" presId="urn:microsoft.com/office/officeart/2005/8/layout/process4"/>
    <dgm:cxn modelId="{32A6368C-87A7-4B92-A1B4-6A8E7DFF53F7}" type="presParOf" srcId="{E7F55B1C-1366-48EF-9372-3AA0719CF6FF}" destId="{D2A8E74A-455A-4987-A0DD-D3599D1F26CC}" srcOrd="1" destOrd="0" presId="urn:microsoft.com/office/officeart/2005/8/layout/process4"/>
    <dgm:cxn modelId="{5CB3E1FE-4084-4F81-8B79-5B3F433E5FFB}" type="presParOf" srcId="{E7F55B1C-1366-48EF-9372-3AA0719CF6FF}" destId="{8887D9DC-7D92-4236-99A2-D46968326CCB}" srcOrd="2" destOrd="0" presId="urn:microsoft.com/office/officeart/2005/8/layout/process4"/>
    <dgm:cxn modelId="{43F36A98-2335-4FD4-A7E4-679A6C9B05F8}" type="presParOf" srcId="{8887D9DC-7D92-4236-99A2-D46968326CCB}" destId="{65BBC801-AD82-4176-9923-16D36A8BDDA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E8EC1-4017-45DE-AEFD-FF022545FD81}" type="doc">
      <dgm:prSet loTypeId="urn:microsoft.com/office/officeart/2005/8/layout/vList6" loCatId="process" qsTypeId="urn:microsoft.com/office/officeart/2005/8/quickstyle/3d2" qsCatId="3D" csTypeId="urn:microsoft.com/office/officeart/2005/8/colors/accent1_2" csCatId="accent1" phldr="1"/>
      <dgm:spPr/>
      <dgm:t>
        <a:bodyPr/>
        <a:lstStyle/>
        <a:p>
          <a:endParaRPr lang="en-GB"/>
        </a:p>
      </dgm:t>
    </dgm:pt>
    <dgm:pt modelId="{7755ACFD-A1D8-4390-AA8C-D7ECB2D57118}">
      <dgm:prSet phldrT="[Text]"/>
      <dgm:spPr>
        <a:solidFill>
          <a:srgbClr val="002060"/>
        </a:solidFill>
        <a:ln>
          <a:solidFill>
            <a:schemeClr val="tx1"/>
          </a:solidFill>
        </a:ln>
      </dgm:spPr>
      <dgm:t>
        <a:bodyPr/>
        <a:lstStyle/>
        <a:p>
          <a:r>
            <a:rPr lang="en-GB" dirty="0" smtClean="0"/>
            <a:t>WS1</a:t>
          </a:r>
          <a:endParaRPr lang="en-GB" dirty="0"/>
        </a:p>
      </dgm:t>
    </dgm:pt>
    <dgm:pt modelId="{94ADBB45-A84B-4743-B6B6-734D4EA793C5}" type="parTrans" cxnId="{A0D9BC7D-73CF-4A05-8348-3C0CC1B20350}">
      <dgm:prSet/>
      <dgm:spPr/>
      <dgm:t>
        <a:bodyPr/>
        <a:lstStyle/>
        <a:p>
          <a:endParaRPr lang="en-GB"/>
        </a:p>
      </dgm:t>
    </dgm:pt>
    <dgm:pt modelId="{19E8978E-744B-4CDF-AEA1-AF54458ADB37}" type="sibTrans" cxnId="{A0D9BC7D-73CF-4A05-8348-3C0CC1B20350}">
      <dgm:prSet/>
      <dgm:spPr/>
      <dgm:t>
        <a:bodyPr/>
        <a:lstStyle/>
        <a:p>
          <a:endParaRPr lang="en-GB"/>
        </a:p>
      </dgm:t>
    </dgm:pt>
    <dgm:pt modelId="{9A8AD1EF-0EE2-4B6B-A6C8-6266236FB16C}">
      <dgm:prSet phldrT="[Text]"/>
      <dgm:spPr/>
      <dgm:t>
        <a:bodyPr/>
        <a:lstStyle/>
        <a:p>
          <a:r>
            <a:rPr lang="en-GB" dirty="0" smtClean="0"/>
            <a:t>Research</a:t>
          </a:r>
          <a:endParaRPr lang="en-GB" dirty="0"/>
        </a:p>
      </dgm:t>
    </dgm:pt>
    <dgm:pt modelId="{5DBBC494-8BC9-4F38-9EB0-07930F89DF50}" type="parTrans" cxnId="{1250AB32-BCEC-44E5-8F51-7DBAF4D8D3AC}">
      <dgm:prSet/>
      <dgm:spPr/>
      <dgm:t>
        <a:bodyPr/>
        <a:lstStyle/>
        <a:p>
          <a:endParaRPr lang="en-GB"/>
        </a:p>
      </dgm:t>
    </dgm:pt>
    <dgm:pt modelId="{745B54A8-61DB-4965-8629-78D7BFB66E6F}" type="sibTrans" cxnId="{1250AB32-BCEC-44E5-8F51-7DBAF4D8D3AC}">
      <dgm:prSet/>
      <dgm:spPr/>
      <dgm:t>
        <a:bodyPr/>
        <a:lstStyle/>
        <a:p>
          <a:endParaRPr lang="en-GB"/>
        </a:p>
      </dgm:t>
    </dgm:pt>
    <dgm:pt modelId="{61554B18-D77A-43E5-A7E0-E8847EFE9664}">
      <dgm:prSet phldrT="[Text]"/>
      <dgm:spPr/>
      <dgm:t>
        <a:bodyPr/>
        <a:lstStyle/>
        <a:p>
          <a:r>
            <a:rPr lang="en-GB" dirty="0" smtClean="0"/>
            <a:t>Analysis</a:t>
          </a:r>
          <a:endParaRPr lang="en-GB" dirty="0"/>
        </a:p>
      </dgm:t>
    </dgm:pt>
    <dgm:pt modelId="{4E2082EA-1E56-4BA1-870E-68C0F429FCEB}" type="parTrans" cxnId="{E44CB33A-BE50-40E0-8118-A2F305EC0601}">
      <dgm:prSet/>
      <dgm:spPr/>
      <dgm:t>
        <a:bodyPr/>
        <a:lstStyle/>
        <a:p>
          <a:endParaRPr lang="en-GB"/>
        </a:p>
      </dgm:t>
    </dgm:pt>
    <dgm:pt modelId="{9F1063F8-4498-4371-81F7-6D7057490197}" type="sibTrans" cxnId="{E44CB33A-BE50-40E0-8118-A2F305EC0601}">
      <dgm:prSet/>
      <dgm:spPr/>
      <dgm:t>
        <a:bodyPr/>
        <a:lstStyle/>
        <a:p>
          <a:endParaRPr lang="en-GB"/>
        </a:p>
      </dgm:t>
    </dgm:pt>
    <dgm:pt modelId="{C3784DC8-2A31-4D07-B72E-D147BFC860F1}">
      <dgm:prSet phldrT="[Text]"/>
      <dgm:spPr>
        <a:solidFill>
          <a:srgbClr val="FFFFCC"/>
        </a:solidFill>
        <a:ln>
          <a:solidFill>
            <a:schemeClr val="tx1"/>
          </a:solidFill>
        </a:ln>
      </dgm:spPr>
      <dgm:t>
        <a:bodyPr/>
        <a:lstStyle/>
        <a:p>
          <a:r>
            <a:rPr lang="en-GB" smtClean="0">
              <a:solidFill>
                <a:schemeClr val="tx1"/>
              </a:solidFill>
            </a:rPr>
            <a:t>WS2</a:t>
          </a:r>
          <a:endParaRPr lang="en-GB" dirty="0">
            <a:solidFill>
              <a:schemeClr val="tx1"/>
            </a:solidFill>
          </a:endParaRPr>
        </a:p>
      </dgm:t>
    </dgm:pt>
    <dgm:pt modelId="{99776D34-8646-44C2-9434-F06FEC89B167}" type="parTrans" cxnId="{283CA42D-779B-4340-BB8D-A6906404BA2F}">
      <dgm:prSet/>
      <dgm:spPr/>
      <dgm:t>
        <a:bodyPr/>
        <a:lstStyle/>
        <a:p>
          <a:endParaRPr lang="en-GB"/>
        </a:p>
      </dgm:t>
    </dgm:pt>
    <dgm:pt modelId="{1795DA02-E7D0-4613-B99A-B39DFCBE2D45}" type="sibTrans" cxnId="{283CA42D-779B-4340-BB8D-A6906404BA2F}">
      <dgm:prSet/>
      <dgm:spPr/>
      <dgm:t>
        <a:bodyPr/>
        <a:lstStyle/>
        <a:p>
          <a:endParaRPr lang="en-GB"/>
        </a:p>
      </dgm:t>
    </dgm:pt>
    <dgm:pt modelId="{848FC2C0-329D-4450-8C2B-060E612D6E37}">
      <dgm:prSet phldrT="[Text]"/>
      <dgm:spPr/>
      <dgm:t>
        <a:bodyPr/>
        <a:lstStyle/>
        <a:p>
          <a:r>
            <a:rPr lang="en-GB" dirty="0" smtClean="0"/>
            <a:t>Requirements</a:t>
          </a:r>
          <a:endParaRPr lang="en-GB" dirty="0"/>
        </a:p>
      </dgm:t>
    </dgm:pt>
    <dgm:pt modelId="{6DBAC578-84B1-48FC-B081-3AD4B12EE857}" type="parTrans" cxnId="{165162FE-AC15-46BE-B0E0-2BBB6F9E3C03}">
      <dgm:prSet/>
      <dgm:spPr/>
      <dgm:t>
        <a:bodyPr/>
        <a:lstStyle/>
        <a:p>
          <a:endParaRPr lang="en-GB"/>
        </a:p>
      </dgm:t>
    </dgm:pt>
    <dgm:pt modelId="{6920168C-0BAC-4326-BA97-606C1A122FF0}" type="sibTrans" cxnId="{165162FE-AC15-46BE-B0E0-2BBB6F9E3C03}">
      <dgm:prSet/>
      <dgm:spPr/>
      <dgm:t>
        <a:bodyPr/>
        <a:lstStyle/>
        <a:p>
          <a:endParaRPr lang="en-GB"/>
        </a:p>
      </dgm:t>
    </dgm:pt>
    <dgm:pt modelId="{3BE380C7-274A-48E2-B9AC-2A24D87E051B}">
      <dgm:prSet phldrT="[Text]"/>
      <dgm:spPr/>
      <dgm:t>
        <a:bodyPr/>
        <a:lstStyle/>
        <a:p>
          <a:r>
            <a:rPr lang="en-GB" dirty="0" smtClean="0"/>
            <a:t>Development</a:t>
          </a:r>
          <a:endParaRPr lang="en-GB" dirty="0"/>
        </a:p>
      </dgm:t>
    </dgm:pt>
    <dgm:pt modelId="{7DDE6A6C-092C-4538-BA52-3AB7FC960596}" type="parTrans" cxnId="{23A5CBEC-7E7B-4C9D-8D22-3869E6520710}">
      <dgm:prSet/>
      <dgm:spPr/>
      <dgm:t>
        <a:bodyPr/>
        <a:lstStyle/>
        <a:p>
          <a:endParaRPr lang="en-GB"/>
        </a:p>
      </dgm:t>
    </dgm:pt>
    <dgm:pt modelId="{B6592A1A-87CE-4E5C-93F9-9BA9BD08393F}" type="sibTrans" cxnId="{23A5CBEC-7E7B-4C9D-8D22-3869E6520710}">
      <dgm:prSet/>
      <dgm:spPr/>
      <dgm:t>
        <a:bodyPr/>
        <a:lstStyle/>
        <a:p>
          <a:endParaRPr lang="en-GB"/>
        </a:p>
      </dgm:t>
    </dgm:pt>
    <dgm:pt modelId="{2A348204-F2BD-4764-9F26-F81070AE9023}">
      <dgm:prSet/>
      <dgm:spPr>
        <a:solidFill>
          <a:srgbClr val="FF0000"/>
        </a:solidFill>
        <a:ln>
          <a:solidFill>
            <a:schemeClr val="tx1"/>
          </a:solidFill>
        </a:ln>
      </dgm:spPr>
      <dgm:t>
        <a:bodyPr/>
        <a:lstStyle/>
        <a:p>
          <a:r>
            <a:rPr lang="en-GB" dirty="0" smtClean="0"/>
            <a:t>WS3</a:t>
          </a:r>
          <a:endParaRPr lang="en-GB" dirty="0"/>
        </a:p>
      </dgm:t>
    </dgm:pt>
    <dgm:pt modelId="{A89F4DAD-42BB-46F6-9CD5-3A694C81ADA2}" type="parTrans" cxnId="{6778679C-1694-4427-B0BF-C6B7918A1D1E}">
      <dgm:prSet/>
      <dgm:spPr/>
      <dgm:t>
        <a:bodyPr/>
        <a:lstStyle/>
        <a:p>
          <a:endParaRPr lang="en-GB"/>
        </a:p>
      </dgm:t>
    </dgm:pt>
    <dgm:pt modelId="{80CB341A-E9FE-4348-94D8-E3DF1E272C26}" type="sibTrans" cxnId="{6778679C-1694-4427-B0BF-C6B7918A1D1E}">
      <dgm:prSet/>
      <dgm:spPr/>
      <dgm:t>
        <a:bodyPr/>
        <a:lstStyle/>
        <a:p>
          <a:endParaRPr lang="en-GB"/>
        </a:p>
      </dgm:t>
    </dgm:pt>
    <dgm:pt modelId="{ED80E866-7537-4409-8F56-2447B5588E8B}">
      <dgm:prSet phldrT="[Text]"/>
      <dgm:spPr/>
      <dgm:t>
        <a:bodyPr/>
        <a:lstStyle/>
        <a:p>
          <a:r>
            <a:rPr lang="en-GB" dirty="0" smtClean="0"/>
            <a:t>Reporting</a:t>
          </a:r>
          <a:endParaRPr lang="en-GB" dirty="0"/>
        </a:p>
      </dgm:t>
    </dgm:pt>
    <dgm:pt modelId="{7A4CFD76-1721-425D-854E-FE7126A4626A}" type="parTrans" cxnId="{A162C227-2BDB-47C1-BAE6-FDE21C36167B}">
      <dgm:prSet/>
      <dgm:spPr/>
      <dgm:t>
        <a:bodyPr/>
        <a:lstStyle/>
        <a:p>
          <a:endParaRPr lang="en-GB"/>
        </a:p>
      </dgm:t>
    </dgm:pt>
    <dgm:pt modelId="{52756232-AC19-4CFA-8161-EA838C65019F}" type="sibTrans" cxnId="{A162C227-2BDB-47C1-BAE6-FDE21C36167B}">
      <dgm:prSet/>
      <dgm:spPr/>
      <dgm:t>
        <a:bodyPr/>
        <a:lstStyle/>
        <a:p>
          <a:endParaRPr lang="en-GB"/>
        </a:p>
      </dgm:t>
    </dgm:pt>
    <dgm:pt modelId="{CA0CFE40-FFF7-4788-AC9C-F99CE7617996}">
      <dgm:prSet phldrT="[Text]"/>
      <dgm:spPr/>
      <dgm:t>
        <a:bodyPr/>
        <a:lstStyle/>
        <a:p>
          <a:r>
            <a:rPr lang="en-GB" dirty="0" smtClean="0"/>
            <a:t>Testing</a:t>
          </a:r>
          <a:endParaRPr lang="en-GB" dirty="0"/>
        </a:p>
      </dgm:t>
    </dgm:pt>
    <dgm:pt modelId="{6197BAF2-5D5C-4624-B634-269559E5DACC}" type="parTrans" cxnId="{3CAB5C2C-5928-4E37-93F0-23CBE0F145CE}">
      <dgm:prSet/>
      <dgm:spPr/>
      <dgm:t>
        <a:bodyPr/>
        <a:lstStyle/>
        <a:p>
          <a:endParaRPr lang="en-GB"/>
        </a:p>
      </dgm:t>
    </dgm:pt>
    <dgm:pt modelId="{3384A829-B0F3-4E86-A923-43EEE0935B27}" type="sibTrans" cxnId="{3CAB5C2C-5928-4E37-93F0-23CBE0F145CE}">
      <dgm:prSet/>
      <dgm:spPr/>
      <dgm:t>
        <a:bodyPr/>
        <a:lstStyle/>
        <a:p>
          <a:endParaRPr lang="en-GB"/>
        </a:p>
      </dgm:t>
    </dgm:pt>
    <dgm:pt modelId="{A6220A33-4F77-43E4-A191-212F0EE66E19}">
      <dgm:prSet phldrT="[Text]"/>
      <dgm:spPr/>
      <dgm:t>
        <a:bodyPr/>
        <a:lstStyle/>
        <a:p>
          <a:r>
            <a:rPr lang="en-GB" dirty="0" smtClean="0"/>
            <a:t>Deployment</a:t>
          </a:r>
          <a:endParaRPr lang="en-GB" dirty="0"/>
        </a:p>
      </dgm:t>
    </dgm:pt>
    <dgm:pt modelId="{43A35DD7-E239-499D-AAE9-A85970BE11F1}" type="parTrans" cxnId="{992E6BEC-43B2-4980-8359-D1400C58A4C2}">
      <dgm:prSet/>
      <dgm:spPr/>
      <dgm:t>
        <a:bodyPr/>
        <a:lstStyle/>
        <a:p>
          <a:endParaRPr lang="en-GB"/>
        </a:p>
      </dgm:t>
    </dgm:pt>
    <dgm:pt modelId="{B25E7B75-9AC5-4C16-92D8-BC4D60FF34B0}" type="sibTrans" cxnId="{992E6BEC-43B2-4980-8359-D1400C58A4C2}">
      <dgm:prSet/>
      <dgm:spPr/>
      <dgm:t>
        <a:bodyPr/>
        <a:lstStyle/>
        <a:p>
          <a:endParaRPr lang="en-GB"/>
        </a:p>
      </dgm:t>
    </dgm:pt>
    <dgm:pt modelId="{4CA0DA86-8F65-48F6-B471-927D38A07CB3}">
      <dgm:prSet/>
      <dgm:spPr/>
      <dgm:t>
        <a:bodyPr/>
        <a:lstStyle/>
        <a:p>
          <a:r>
            <a:rPr lang="en-GB" dirty="0" smtClean="0"/>
            <a:t>Research / Requirements</a:t>
          </a:r>
          <a:endParaRPr lang="en-GB" dirty="0"/>
        </a:p>
      </dgm:t>
    </dgm:pt>
    <dgm:pt modelId="{49400124-CEE0-474A-A351-9CBDD6DB34FB}" type="parTrans" cxnId="{3EC284A2-079F-498E-87AF-CB34A0291B3A}">
      <dgm:prSet/>
      <dgm:spPr/>
      <dgm:t>
        <a:bodyPr/>
        <a:lstStyle/>
        <a:p>
          <a:endParaRPr lang="en-GB"/>
        </a:p>
      </dgm:t>
    </dgm:pt>
    <dgm:pt modelId="{CAE437CC-22A1-44E2-A8A5-BA3CD740AEFD}" type="sibTrans" cxnId="{3EC284A2-079F-498E-87AF-CB34A0291B3A}">
      <dgm:prSet/>
      <dgm:spPr/>
      <dgm:t>
        <a:bodyPr/>
        <a:lstStyle/>
        <a:p>
          <a:endParaRPr lang="en-GB"/>
        </a:p>
      </dgm:t>
    </dgm:pt>
    <dgm:pt modelId="{FD561187-A2FF-4549-9C71-A0FE6988ED30}">
      <dgm:prSet/>
      <dgm:spPr/>
      <dgm:t>
        <a:bodyPr/>
        <a:lstStyle/>
        <a:p>
          <a:r>
            <a:rPr lang="en-GB" dirty="0" smtClean="0"/>
            <a:t>Procurement</a:t>
          </a:r>
          <a:endParaRPr lang="en-GB" dirty="0"/>
        </a:p>
      </dgm:t>
    </dgm:pt>
    <dgm:pt modelId="{9C6DA5C0-C602-47CB-87E9-62EB3508E779}" type="parTrans" cxnId="{A3DC4CDC-8359-4E79-8BB6-491362ECEB82}">
      <dgm:prSet/>
      <dgm:spPr/>
      <dgm:t>
        <a:bodyPr/>
        <a:lstStyle/>
        <a:p>
          <a:endParaRPr lang="en-GB"/>
        </a:p>
      </dgm:t>
    </dgm:pt>
    <dgm:pt modelId="{9BD8D9B1-8A80-4779-877F-D6F0B9A02FD3}" type="sibTrans" cxnId="{A3DC4CDC-8359-4E79-8BB6-491362ECEB82}">
      <dgm:prSet/>
      <dgm:spPr/>
      <dgm:t>
        <a:bodyPr/>
        <a:lstStyle/>
        <a:p>
          <a:endParaRPr lang="en-GB"/>
        </a:p>
      </dgm:t>
    </dgm:pt>
    <dgm:pt modelId="{4BAB8098-D398-4177-BF03-CF717345D116}">
      <dgm:prSet/>
      <dgm:spPr/>
      <dgm:t>
        <a:bodyPr/>
        <a:lstStyle/>
        <a:p>
          <a:r>
            <a:rPr lang="en-GB" dirty="0" smtClean="0"/>
            <a:t>Delegate Engagement</a:t>
          </a:r>
          <a:endParaRPr lang="en-GB" dirty="0"/>
        </a:p>
      </dgm:t>
    </dgm:pt>
    <dgm:pt modelId="{C06D3DD6-A8E5-41BE-9C2B-339F26B037FD}" type="parTrans" cxnId="{7B4FA462-91AF-4514-AB93-8FC6AAF90F6F}">
      <dgm:prSet/>
      <dgm:spPr/>
      <dgm:t>
        <a:bodyPr/>
        <a:lstStyle/>
        <a:p>
          <a:endParaRPr lang="en-GB"/>
        </a:p>
      </dgm:t>
    </dgm:pt>
    <dgm:pt modelId="{B0F5DCFF-4B4A-40E8-B3A4-0EC8A9E55357}" type="sibTrans" cxnId="{7B4FA462-91AF-4514-AB93-8FC6AAF90F6F}">
      <dgm:prSet/>
      <dgm:spPr/>
      <dgm:t>
        <a:bodyPr/>
        <a:lstStyle/>
        <a:p>
          <a:endParaRPr lang="en-GB"/>
        </a:p>
      </dgm:t>
    </dgm:pt>
    <dgm:pt modelId="{B77948EE-8578-4E18-88DF-79CEC29A61DA}">
      <dgm:prSet/>
      <dgm:spPr/>
      <dgm:t>
        <a:bodyPr/>
        <a:lstStyle/>
        <a:p>
          <a:r>
            <a:rPr lang="en-GB" dirty="0" smtClean="0"/>
            <a:t>Event</a:t>
          </a:r>
          <a:endParaRPr lang="en-GB" dirty="0"/>
        </a:p>
      </dgm:t>
    </dgm:pt>
    <dgm:pt modelId="{2A047970-E7DB-4709-8FA5-9C917CB92C09}" type="parTrans" cxnId="{B39657F7-1AED-4CEA-B585-BDD2AFE9D2A1}">
      <dgm:prSet/>
      <dgm:spPr/>
      <dgm:t>
        <a:bodyPr/>
        <a:lstStyle/>
        <a:p>
          <a:endParaRPr lang="en-GB"/>
        </a:p>
      </dgm:t>
    </dgm:pt>
    <dgm:pt modelId="{A1853ED3-7346-4A34-B536-6CD6BE50A2DB}" type="sibTrans" cxnId="{B39657F7-1AED-4CEA-B585-BDD2AFE9D2A1}">
      <dgm:prSet/>
      <dgm:spPr/>
      <dgm:t>
        <a:bodyPr/>
        <a:lstStyle/>
        <a:p>
          <a:endParaRPr lang="en-GB"/>
        </a:p>
      </dgm:t>
    </dgm:pt>
    <dgm:pt modelId="{93C5C260-89FD-41F6-9BDB-F4DC935F1DBF}">
      <dgm:prSet/>
      <dgm:spPr/>
      <dgm:t>
        <a:bodyPr/>
        <a:lstStyle/>
        <a:p>
          <a:r>
            <a:rPr lang="en-GB" dirty="0" smtClean="0"/>
            <a:t>Reporting</a:t>
          </a:r>
          <a:endParaRPr lang="en-GB" dirty="0"/>
        </a:p>
      </dgm:t>
    </dgm:pt>
    <dgm:pt modelId="{4E6A35BC-5F16-4B32-8595-093763DECBC1}" type="parTrans" cxnId="{A5749EBB-7148-4856-82FD-7D31C20FEE96}">
      <dgm:prSet/>
      <dgm:spPr/>
      <dgm:t>
        <a:bodyPr/>
        <a:lstStyle/>
        <a:p>
          <a:endParaRPr lang="en-GB"/>
        </a:p>
      </dgm:t>
    </dgm:pt>
    <dgm:pt modelId="{C908FA51-8D8C-465B-8763-CA61D00F43AA}" type="sibTrans" cxnId="{A5749EBB-7148-4856-82FD-7D31C20FEE96}">
      <dgm:prSet/>
      <dgm:spPr/>
      <dgm:t>
        <a:bodyPr/>
        <a:lstStyle/>
        <a:p>
          <a:endParaRPr lang="en-GB"/>
        </a:p>
      </dgm:t>
    </dgm:pt>
    <dgm:pt modelId="{9D7A5E39-AF0C-4E74-A2FE-74941FB2FA22}" type="pres">
      <dgm:prSet presAssocID="{55AE8EC1-4017-45DE-AEFD-FF022545FD81}" presName="Name0" presStyleCnt="0">
        <dgm:presLayoutVars>
          <dgm:dir/>
          <dgm:animLvl val="lvl"/>
          <dgm:resizeHandles/>
        </dgm:presLayoutVars>
      </dgm:prSet>
      <dgm:spPr/>
      <dgm:t>
        <a:bodyPr/>
        <a:lstStyle/>
        <a:p>
          <a:endParaRPr lang="en-GB"/>
        </a:p>
      </dgm:t>
    </dgm:pt>
    <dgm:pt modelId="{0280108B-EDE8-41E2-8495-B8785332AFED}" type="pres">
      <dgm:prSet presAssocID="{7755ACFD-A1D8-4390-AA8C-D7ECB2D57118}" presName="linNode" presStyleCnt="0"/>
      <dgm:spPr/>
    </dgm:pt>
    <dgm:pt modelId="{C97A361D-982B-4982-90D5-D4BB6B2BB5EA}" type="pres">
      <dgm:prSet presAssocID="{7755ACFD-A1D8-4390-AA8C-D7ECB2D57118}" presName="parentShp" presStyleLbl="node1" presStyleIdx="0" presStyleCnt="3">
        <dgm:presLayoutVars>
          <dgm:bulletEnabled val="1"/>
        </dgm:presLayoutVars>
      </dgm:prSet>
      <dgm:spPr/>
      <dgm:t>
        <a:bodyPr/>
        <a:lstStyle/>
        <a:p>
          <a:endParaRPr lang="en-GB"/>
        </a:p>
      </dgm:t>
    </dgm:pt>
    <dgm:pt modelId="{178994A2-BD08-4026-89ED-2C6E88261D88}" type="pres">
      <dgm:prSet presAssocID="{7755ACFD-A1D8-4390-AA8C-D7ECB2D57118}" presName="childShp" presStyleLbl="bgAccFollowNode1" presStyleIdx="0" presStyleCnt="3">
        <dgm:presLayoutVars>
          <dgm:bulletEnabled val="1"/>
        </dgm:presLayoutVars>
      </dgm:prSet>
      <dgm:spPr/>
      <dgm:t>
        <a:bodyPr/>
        <a:lstStyle/>
        <a:p>
          <a:endParaRPr lang="en-GB"/>
        </a:p>
      </dgm:t>
    </dgm:pt>
    <dgm:pt modelId="{5CD753C4-1AE1-4914-A0CD-26290DC79A74}" type="pres">
      <dgm:prSet presAssocID="{19E8978E-744B-4CDF-AEA1-AF54458ADB37}" presName="spacing" presStyleCnt="0"/>
      <dgm:spPr/>
    </dgm:pt>
    <dgm:pt modelId="{DB7010D8-D9E5-435F-BA22-90F5C57F35DF}" type="pres">
      <dgm:prSet presAssocID="{C3784DC8-2A31-4D07-B72E-D147BFC860F1}" presName="linNode" presStyleCnt="0"/>
      <dgm:spPr/>
    </dgm:pt>
    <dgm:pt modelId="{33B7585B-2397-4A15-AAEF-31B85125B5E0}" type="pres">
      <dgm:prSet presAssocID="{C3784DC8-2A31-4D07-B72E-D147BFC860F1}" presName="parentShp" presStyleLbl="node1" presStyleIdx="1" presStyleCnt="3">
        <dgm:presLayoutVars>
          <dgm:bulletEnabled val="1"/>
        </dgm:presLayoutVars>
      </dgm:prSet>
      <dgm:spPr/>
      <dgm:t>
        <a:bodyPr/>
        <a:lstStyle/>
        <a:p>
          <a:endParaRPr lang="en-GB"/>
        </a:p>
      </dgm:t>
    </dgm:pt>
    <dgm:pt modelId="{1899D893-7FFE-4D16-B6EA-B9B70D63376B}" type="pres">
      <dgm:prSet presAssocID="{C3784DC8-2A31-4D07-B72E-D147BFC860F1}" presName="childShp" presStyleLbl="bgAccFollowNode1" presStyleIdx="1" presStyleCnt="3">
        <dgm:presLayoutVars>
          <dgm:bulletEnabled val="1"/>
        </dgm:presLayoutVars>
      </dgm:prSet>
      <dgm:spPr/>
      <dgm:t>
        <a:bodyPr/>
        <a:lstStyle/>
        <a:p>
          <a:endParaRPr lang="en-GB"/>
        </a:p>
      </dgm:t>
    </dgm:pt>
    <dgm:pt modelId="{B587A5A4-C0EC-4D34-88AB-A6872703D66F}" type="pres">
      <dgm:prSet presAssocID="{1795DA02-E7D0-4613-B99A-B39DFCBE2D45}" presName="spacing" presStyleCnt="0"/>
      <dgm:spPr/>
    </dgm:pt>
    <dgm:pt modelId="{6986EE05-9B06-484F-BAE5-41E978694028}" type="pres">
      <dgm:prSet presAssocID="{2A348204-F2BD-4764-9F26-F81070AE9023}" presName="linNode" presStyleCnt="0"/>
      <dgm:spPr/>
    </dgm:pt>
    <dgm:pt modelId="{676B8679-F7F7-4D71-A2BB-2F56BD6885A8}" type="pres">
      <dgm:prSet presAssocID="{2A348204-F2BD-4764-9F26-F81070AE9023}" presName="parentShp" presStyleLbl="node1" presStyleIdx="2" presStyleCnt="3">
        <dgm:presLayoutVars>
          <dgm:bulletEnabled val="1"/>
        </dgm:presLayoutVars>
      </dgm:prSet>
      <dgm:spPr/>
      <dgm:t>
        <a:bodyPr/>
        <a:lstStyle/>
        <a:p>
          <a:endParaRPr lang="en-GB"/>
        </a:p>
      </dgm:t>
    </dgm:pt>
    <dgm:pt modelId="{400E125C-4476-4261-A98C-0E083116FB2B}" type="pres">
      <dgm:prSet presAssocID="{2A348204-F2BD-4764-9F26-F81070AE9023}" presName="childShp" presStyleLbl="bgAccFollowNode1" presStyleIdx="2" presStyleCnt="3">
        <dgm:presLayoutVars>
          <dgm:bulletEnabled val="1"/>
        </dgm:presLayoutVars>
      </dgm:prSet>
      <dgm:spPr/>
      <dgm:t>
        <a:bodyPr/>
        <a:lstStyle/>
        <a:p>
          <a:endParaRPr lang="en-GB"/>
        </a:p>
      </dgm:t>
    </dgm:pt>
  </dgm:ptLst>
  <dgm:cxnLst>
    <dgm:cxn modelId="{A162C227-2BDB-47C1-BAE6-FDE21C36167B}" srcId="{7755ACFD-A1D8-4390-AA8C-D7ECB2D57118}" destId="{ED80E866-7537-4409-8F56-2447B5588E8B}" srcOrd="2" destOrd="0" parTransId="{7A4CFD76-1721-425D-854E-FE7126A4626A}" sibTransId="{52756232-AC19-4CFA-8161-EA838C65019F}"/>
    <dgm:cxn modelId="{3F30C0B7-CD8F-48E5-A3D0-633A84B0DE7C}" type="presOf" srcId="{3BE380C7-274A-48E2-B9AC-2A24D87E051B}" destId="{1899D893-7FFE-4D16-B6EA-B9B70D63376B}" srcOrd="0" destOrd="1" presId="urn:microsoft.com/office/officeart/2005/8/layout/vList6"/>
    <dgm:cxn modelId="{A5749EBB-7148-4856-82FD-7D31C20FEE96}" srcId="{2A348204-F2BD-4764-9F26-F81070AE9023}" destId="{93C5C260-89FD-41F6-9BDB-F4DC935F1DBF}" srcOrd="4" destOrd="0" parTransId="{4E6A35BC-5F16-4B32-8595-093763DECBC1}" sibTransId="{C908FA51-8D8C-465B-8763-CA61D00F43AA}"/>
    <dgm:cxn modelId="{7B4FA462-91AF-4514-AB93-8FC6AAF90F6F}" srcId="{2A348204-F2BD-4764-9F26-F81070AE9023}" destId="{4BAB8098-D398-4177-BF03-CF717345D116}" srcOrd="2" destOrd="0" parTransId="{C06D3DD6-A8E5-41BE-9C2B-339F26B037FD}" sibTransId="{B0F5DCFF-4B4A-40E8-B3A4-0EC8A9E55357}"/>
    <dgm:cxn modelId="{3EC284A2-079F-498E-87AF-CB34A0291B3A}" srcId="{2A348204-F2BD-4764-9F26-F81070AE9023}" destId="{4CA0DA86-8F65-48F6-B471-927D38A07CB3}" srcOrd="0" destOrd="0" parTransId="{49400124-CEE0-474A-A351-9CBDD6DB34FB}" sibTransId="{CAE437CC-22A1-44E2-A8A5-BA3CD740AEFD}"/>
    <dgm:cxn modelId="{A3CC3152-B7E1-4FB5-A2DB-B057B330CC62}" type="presOf" srcId="{CA0CFE40-FFF7-4788-AC9C-F99CE7617996}" destId="{1899D893-7FFE-4D16-B6EA-B9B70D63376B}" srcOrd="0" destOrd="2" presId="urn:microsoft.com/office/officeart/2005/8/layout/vList6"/>
    <dgm:cxn modelId="{1250AB32-BCEC-44E5-8F51-7DBAF4D8D3AC}" srcId="{7755ACFD-A1D8-4390-AA8C-D7ECB2D57118}" destId="{9A8AD1EF-0EE2-4B6B-A6C8-6266236FB16C}" srcOrd="0" destOrd="0" parTransId="{5DBBC494-8BC9-4F38-9EB0-07930F89DF50}" sibTransId="{745B54A8-61DB-4965-8629-78D7BFB66E6F}"/>
    <dgm:cxn modelId="{992E6BEC-43B2-4980-8359-D1400C58A4C2}" srcId="{C3784DC8-2A31-4D07-B72E-D147BFC860F1}" destId="{A6220A33-4F77-43E4-A191-212F0EE66E19}" srcOrd="3" destOrd="0" parTransId="{43A35DD7-E239-499D-AAE9-A85970BE11F1}" sibTransId="{B25E7B75-9AC5-4C16-92D8-BC4D60FF34B0}"/>
    <dgm:cxn modelId="{B39657F7-1AED-4CEA-B585-BDD2AFE9D2A1}" srcId="{2A348204-F2BD-4764-9F26-F81070AE9023}" destId="{B77948EE-8578-4E18-88DF-79CEC29A61DA}" srcOrd="3" destOrd="0" parTransId="{2A047970-E7DB-4709-8FA5-9C917CB92C09}" sibTransId="{A1853ED3-7346-4A34-B536-6CD6BE50A2DB}"/>
    <dgm:cxn modelId="{09EFC3A9-C51E-4931-89AF-AF0A4DEB6CCF}" type="presOf" srcId="{4BAB8098-D398-4177-BF03-CF717345D116}" destId="{400E125C-4476-4261-A98C-0E083116FB2B}" srcOrd="0" destOrd="2" presId="urn:microsoft.com/office/officeart/2005/8/layout/vList6"/>
    <dgm:cxn modelId="{F249D977-12F0-4E22-891F-F2A4FBE05200}" type="presOf" srcId="{B77948EE-8578-4E18-88DF-79CEC29A61DA}" destId="{400E125C-4476-4261-A98C-0E083116FB2B}" srcOrd="0" destOrd="3" presId="urn:microsoft.com/office/officeart/2005/8/layout/vList6"/>
    <dgm:cxn modelId="{1BE084F9-6DA7-43C9-8FF6-CDE98A7FADFF}" type="presOf" srcId="{2A348204-F2BD-4764-9F26-F81070AE9023}" destId="{676B8679-F7F7-4D71-A2BB-2F56BD6885A8}" srcOrd="0" destOrd="0" presId="urn:microsoft.com/office/officeart/2005/8/layout/vList6"/>
    <dgm:cxn modelId="{0E167E27-876C-488F-A1E0-1E42DF84921F}" type="presOf" srcId="{7755ACFD-A1D8-4390-AA8C-D7ECB2D57118}" destId="{C97A361D-982B-4982-90D5-D4BB6B2BB5EA}" srcOrd="0" destOrd="0" presId="urn:microsoft.com/office/officeart/2005/8/layout/vList6"/>
    <dgm:cxn modelId="{3CAB5C2C-5928-4E37-93F0-23CBE0F145CE}" srcId="{C3784DC8-2A31-4D07-B72E-D147BFC860F1}" destId="{CA0CFE40-FFF7-4788-AC9C-F99CE7617996}" srcOrd="2" destOrd="0" parTransId="{6197BAF2-5D5C-4624-B634-269559E5DACC}" sibTransId="{3384A829-B0F3-4E86-A923-43EEE0935B27}"/>
    <dgm:cxn modelId="{283CA42D-779B-4340-BB8D-A6906404BA2F}" srcId="{55AE8EC1-4017-45DE-AEFD-FF022545FD81}" destId="{C3784DC8-2A31-4D07-B72E-D147BFC860F1}" srcOrd="1" destOrd="0" parTransId="{99776D34-8646-44C2-9434-F06FEC89B167}" sibTransId="{1795DA02-E7D0-4613-B99A-B39DFCBE2D45}"/>
    <dgm:cxn modelId="{A0D9BC7D-73CF-4A05-8348-3C0CC1B20350}" srcId="{55AE8EC1-4017-45DE-AEFD-FF022545FD81}" destId="{7755ACFD-A1D8-4390-AA8C-D7ECB2D57118}" srcOrd="0" destOrd="0" parTransId="{94ADBB45-A84B-4743-B6B6-734D4EA793C5}" sibTransId="{19E8978E-744B-4CDF-AEA1-AF54458ADB37}"/>
    <dgm:cxn modelId="{B87B7D8B-DDAA-4F3D-8A07-5375EADB00D6}" type="presOf" srcId="{ED80E866-7537-4409-8F56-2447B5588E8B}" destId="{178994A2-BD08-4026-89ED-2C6E88261D88}" srcOrd="0" destOrd="2" presId="urn:microsoft.com/office/officeart/2005/8/layout/vList6"/>
    <dgm:cxn modelId="{2208C3B9-4508-40B2-8B14-4C2EA5EC8939}" type="presOf" srcId="{FD561187-A2FF-4549-9C71-A0FE6988ED30}" destId="{400E125C-4476-4261-A98C-0E083116FB2B}" srcOrd="0" destOrd="1" presId="urn:microsoft.com/office/officeart/2005/8/layout/vList6"/>
    <dgm:cxn modelId="{E44CB33A-BE50-40E0-8118-A2F305EC0601}" srcId="{7755ACFD-A1D8-4390-AA8C-D7ECB2D57118}" destId="{61554B18-D77A-43E5-A7E0-E8847EFE9664}" srcOrd="1" destOrd="0" parTransId="{4E2082EA-1E56-4BA1-870E-68C0F429FCEB}" sibTransId="{9F1063F8-4498-4371-81F7-6D7057490197}"/>
    <dgm:cxn modelId="{C86BC65D-0AB5-4A62-B9A7-5482278892A3}" type="presOf" srcId="{55AE8EC1-4017-45DE-AEFD-FF022545FD81}" destId="{9D7A5E39-AF0C-4E74-A2FE-74941FB2FA22}" srcOrd="0" destOrd="0" presId="urn:microsoft.com/office/officeart/2005/8/layout/vList6"/>
    <dgm:cxn modelId="{31755C0A-FEA8-4FAB-95BE-F9C82D9D0C35}" type="presOf" srcId="{848FC2C0-329D-4450-8C2B-060E612D6E37}" destId="{1899D893-7FFE-4D16-B6EA-B9B70D63376B}" srcOrd="0" destOrd="0" presId="urn:microsoft.com/office/officeart/2005/8/layout/vList6"/>
    <dgm:cxn modelId="{4E8BF8A5-B4D5-43B1-9878-76500014838B}" type="presOf" srcId="{4CA0DA86-8F65-48F6-B471-927D38A07CB3}" destId="{400E125C-4476-4261-A98C-0E083116FB2B}" srcOrd="0" destOrd="0" presId="urn:microsoft.com/office/officeart/2005/8/layout/vList6"/>
    <dgm:cxn modelId="{A3DC4CDC-8359-4E79-8BB6-491362ECEB82}" srcId="{2A348204-F2BD-4764-9F26-F81070AE9023}" destId="{FD561187-A2FF-4549-9C71-A0FE6988ED30}" srcOrd="1" destOrd="0" parTransId="{9C6DA5C0-C602-47CB-87E9-62EB3508E779}" sibTransId="{9BD8D9B1-8A80-4779-877F-D6F0B9A02FD3}"/>
    <dgm:cxn modelId="{56DF0561-20D3-4708-AB57-7AAE67EED7EE}" type="presOf" srcId="{C3784DC8-2A31-4D07-B72E-D147BFC860F1}" destId="{33B7585B-2397-4A15-AAEF-31B85125B5E0}" srcOrd="0" destOrd="0" presId="urn:microsoft.com/office/officeart/2005/8/layout/vList6"/>
    <dgm:cxn modelId="{E04BF9DA-C71B-4974-ACA4-4313C52427D7}" type="presOf" srcId="{61554B18-D77A-43E5-A7E0-E8847EFE9664}" destId="{178994A2-BD08-4026-89ED-2C6E88261D88}" srcOrd="0" destOrd="1" presId="urn:microsoft.com/office/officeart/2005/8/layout/vList6"/>
    <dgm:cxn modelId="{165162FE-AC15-46BE-B0E0-2BBB6F9E3C03}" srcId="{C3784DC8-2A31-4D07-B72E-D147BFC860F1}" destId="{848FC2C0-329D-4450-8C2B-060E612D6E37}" srcOrd="0" destOrd="0" parTransId="{6DBAC578-84B1-48FC-B081-3AD4B12EE857}" sibTransId="{6920168C-0BAC-4326-BA97-606C1A122FF0}"/>
    <dgm:cxn modelId="{6778679C-1694-4427-B0BF-C6B7918A1D1E}" srcId="{55AE8EC1-4017-45DE-AEFD-FF022545FD81}" destId="{2A348204-F2BD-4764-9F26-F81070AE9023}" srcOrd="2" destOrd="0" parTransId="{A89F4DAD-42BB-46F6-9CD5-3A694C81ADA2}" sibTransId="{80CB341A-E9FE-4348-94D8-E3DF1E272C26}"/>
    <dgm:cxn modelId="{2AD053B4-25B0-479C-81E9-3698404A1999}" type="presOf" srcId="{9A8AD1EF-0EE2-4B6B-A6C8-6266236FB16C}" destId="{178994A2-BD08-4026-89ED-2C6E88261D88}" srcOrd="0" destOrd="0" presId="urn:microsoft.com/office/officeart/2005/8/layout/vList6"/>
    <dgm:cxn modelId="{23A5CBEC-7E7B-4C9D-8D22-3869E6520710}" srcId="{C3784DC8-2A31-4D07-B72E-D147BFC860F1}" destId="{3BE380C7-274A-48E2-B9AC-2A24D87E051B}" srcOrd="1" destOrd="0" parTransId="{7DDE6A6C-092C-4538-BA52-3AB7FC960596}" sibTransId="{B6592A1A-87CE-4E5C-93F9-9BA9BD08393F}"/>
    <dgm:cxn modelId="{3B69C8EC-D492-4299-A6E7-28CB6AA10E38}" type="presOf" srcId="{A6220A33-4F77-43E4-A191-212F0EE66E19}" destId="{1899D893-7FFE-4D16-B6EA-B9B70D63376B}" srcOrd="0" destOrd="3" presId="urn:microsoft.com/office/officeart/2005/8/layout/vList6"/>
    <dgm:cxn modelId="{64F7C31D-2B5B-4745-A755-861E5F0EE38D}" type="presOf" srcId="{93C5C260-89FD-41F6-9BDB-F4DC935F1DBF}" destId="{400E125C-4476-4261-A98C-0E083116FB2B}" srcOrd="0" destOrd="4" presId="urn:microsoft.com/office/officeart/2005/8/layout/vList6"/>
    <dgm:cxn modelId="{BCD211FC-5C34-4D4F-81A4-8E574A18079E}" type="presParOf" srcId="{9D7A5E39-AF0C-4E74-A2FE-74941FB2FA22}" destId="{0280108B-EDE8-41E2-8495-B8785332AFED}" srcOrd="0" destOrd="0" presId="urn:microsoft.com/office/officeart/2005/8/layout/vList6"/>
    <dgm:cxn modelId="{76836C18-4E6F-4C78-8BFF-68B65CE4EF4C}" type="presParOf" srcId="{0280108B-EDE8-41E2-8495-B8785332AFED}" destId="{C97A361D-982B-4982-90D5-D4BB6B2BB5EA}" srcOrd="0" destOrd="0" presId="urn:microsoft.com/office/officeart/2005/8/layout/vList6"/>
    <dgm:cxn modelId="{04284EC4-2D9B-43E9-BA84-98EA67D0FC85}" type="presParOf" srcId="{0280108B-EDE8-41E2-8495-B8785332AFED}" destId="{178994A2-BD08-4026-89ED-2C6E88261D88}" srcOrd="1" destOrd="0" presId="urn:microsoft.com/office/officeart/2005/8/layout/vList6"/>
    <dgm:cxn modelId="{567456B1-79D4-42A9-AD06-7302C94E063F}" type="presParOf" srcId="{9D7A5E39-AF0C-4E74-A2FE-74941FB2FA22}" destId="{5CD753C4-1AE1-4914-A0CD-26290DC79A74}" srcOrd="1" destOrd="0" presId="urn:microsoft.com/office/officeart/2005/8/layout/vList6"/>
    <dgm:cxn modelId="{5F4CD8DD-7B8D-4725-A6A5-05474789D6DC}" type="presParOf" srcId="{9D7A5E39-AF0C-4E74-A2FE-74941FB2FA22}" destId="{DB7010D8-D9E5-435F-BA22-90F5C57F35DF}" srcOrd="2" destOrd="0" presId="urn:microsoft.com/office/officeart/2005/8/layout/vList6"/>
    <dgm:cxn modelId="{762E636D-DEA3-424A-97CF-D63824FE3D21}" type="presParOf" srcId="{DB7010D8-D9E5-435F-BA22-90F5C57F35DF}" destId="{33B7585B-2397-4A15-AAEF-31B85125B5E0}" srcOrd="0" destOrd="0" presId="urn:microsoft.com/office/officeart/2005/8/layout/vList6"/>
    <dgm:cxn modelId="{5A44112F-E609-4DC5-83E4-1BF5A2257D63}" type="presParOf" srcId="{DB7010D8-D9E5-435F-BA22-90F5C57F35DF}" destId="{1899D893-7FFE-4D16-B6EA-B9B70D63376B}" srcOrd="1" destOrd="0" presId="urn:microsoft.com/office/officeart/2005/8/layout/vList6"/>
    <dgm:cxn modelId="{9310884C-A435-42C4-AB42-5A89302512CD}" type="presParOf" srcId="{9D7A5E39-AF0C-4E74-A2FE-74941FB2FA22}" destId="{B587A5A4-C0EC-4D34-88AB-A6872703D66F}" srcOrd="3" destOrd="0" presId="urn:microsoft.com/office/officeart/2005/8/layout/vList6"/>
    <dgm:cxn modelId="{B332F8B9-D5F4-46CF-A304-88513556B76C}" type="presParOf" srcId="{9D7A5E39-AF0C-4E74-A2FE-74941FB2FA22}" destId="{6986EE05-9B06-484F-BAE5-41E978694028}" srcOrd="4" destOrd="0" presId="urn:microsoft.com/office/officeart/2005/8/layout/vList6"/>
    <dgm:cxn modelId="{9CD36462-3B63-48C9-B450-576D55CA79B8}" type="presParOf" srcId="{6986EE05-9B06-484F-BAE5-41E978694028}" destId="{676B8679-F7F7-4D71-A2BB-2F56BD6885A8}" srcOrd="0" destOrd="0" presId="urn:microsoft.com/office/officeart/2005/8/layout/vList6"/>
    <dgm:cxn modelId="{DA348005-FE96-447B-A87E-DA85B05C7DFD}" type="presParOf" srcId="{6986EE05-9B06-484F-BAE5-41E978694028}" destId="{400E125C-4476-4261-A98C-0E083116FB2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DC0368-F20C-4361-9159-544CE5A304B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CC13CBE-C2E5-4E65-9FF1-E81442C1A4C8}">
      <dgm:prSet phldrT="[Text]"/>
      <dgm:spPr/>
      <dgm:t>
        <a:bodyPr/>
        <a:lstStyle/>
        <a:p>
          <a:r>
            <a:rPr lang="en-GB" b="1" dirty="0" smtClean="0"/>
            <a:t>Questionnaire</a:t>
          </a:r>
          <a:endParaRPr lang="en-GB" b="1" dirty="0"/>
        </a:p>
      </dgm:t>
    </dgm:pt>
    <dgm:pt modelId="{1F297D84-0AFB-4A34-8F54-36A5C29F6A51}" type="parTrans" cxnId="{97C54ED8-5D9F-459F-9F3C-7FEF7E59943A}">
      <dgm:prSet/>
      <dgm:spPr/>
      <dgm:t>
        <a:bodyPr/>
        <a:lstStyle/>
        <a:p>
          <a:endParaRPr lang="en-GB"/>
        </a:p>
      </dgm:t>
    </dgm:pt>
    <dgm:pt modelId="{C63ABE2A-A659-4D73-89C3-0591D8951B5C}" type="sibTrans" cxnId="{97C54ED8-5D9F-459F-9F3C-7FEF7E59943A}">
      <dgm:prSet/>
      <dgm:spPr/>
      <dgm:t>
        <a:bodyPr/>
        <a:lstStyle/>
        <a:p>
          <a:endParaRPr lang="en-GB"/>
        </a:p>
      </dgm:t>
    </dgm:pt>
    <dgm:pt modelId="{35163F8B-F989-4515-8C05-D56E26AF68EB}">
      <dgm:prSet phldrT="[Text]" custT="1"/>
      <dgm:spPr/>
      <dgm:t>
        <a:bodyPr/>
        <a:lstStyle/>
        <a:p>
          <a:r>
            <a:rPr lang="en-GB" altLang="en-US" sz="2000" dirty="0" smtClean="0"/>
            <a:t>We have received responses from all 28 EU Member States</a:t>
          </a:r>
          <a:endParaRPr lang="en-GB" sz="2000" dirty="0"/>
        </a:p>
      </dgm:t>
    </dgm:pt>
    <dgm:pt modelId="{9D886C2D-45EC-4903-9925-CFF4B2DE854D}" type="parTrans" cxnId="{C0B4375E-5E09-400B-AC74-1282A4118F76}">
      <dgm:prSet/>
      <dgm:spPr/>
      <dgm:t>
        <a:bodyPr/>
        <a:lstStyle/>
        <a:p>
          <a:endParaRPr lang="en-GB"/>
        </a:p>
      </dgm:t>
    </dgm:pt>
    <dgm:pt modelId="{C44E598B-5670-4518-A97E-79963D4996EF}" type="sibTrans" cxnId="{C0B4375E-5E09-400B-AC74-1282A4118F76}">
      <dgm:prSet/>
      <dgm:spPr/>
      <dgm:t>
        <a:bodyPr/>
        <a:lstStyle/>
        <a:p>
          <a:endParaRPr lang="en-GB"/>
        </a:p>
      </dgm:t>
    </dgm:pt>
    <dgm:pt modelId="{D880996B-787C-4485-A29F-3C7C58E108A3}">
      <dgm:prSet phldrT="[Text]"/>
      <dgm:spPr>
        <a:solidFill>
          <a:srgbClr val="FFFFCC"/>
        </a:solidFill>
        <a:ln>
          <a:solidFill>
            <a:schemeClr val="tx1"/>
          </a:solidFill>
        </a:ln>
      </dgm:spPr>
      <dgm:t>
        <a:bodyPr/>
        <a:lstStyle/>
        <a:p>
          <a:r>
            <a:rPr lang="en-GB" b="1" dirty="0" smtClean="0">
              <a:solidFill>
                <a:schemeClr val="tx1"/>
              </a:solidFill>
            </a:rPr>
            <a:t>Phase 1</a:t>
          </a:r>
          <a:endParaRPr lang="en-GB" b="1" dirty="0">
            <a:solidFill>
              <a:schemeClr val="tx1"/>
            </a:solidFill>
          </a:endParaRPr>
        </a:p>
      </dgm:t>
    </dgm:pt>
    <dgm:pt modelId="{4170D58D-977C-4F7F-8BC7-329761E57E44}" type="parTrans" cxnId="{960A9DD9-36A7-493F-A4C1-91377FDEA711}">
      <dgm:prSet/>
      <dgm:spPr/>
      <dgm:t>
        <a:bodyPr/>
        <a:lstStyle/>
        <a:p>
          <a:endParaRPr lang="en-GB"/>
        </a:p>
      </dgm:t>
    </dgm:pt>
    <dgm:pt modelId="{96DC2603-18E1-45E4-89BA-A68641029C4A}" type="sibTrans" cxnId="{960A9DD9-36A7-493F-A4C1-91377FDEA711}">
      <dgm:prSet/>
      <dgm:spPr/>
      <dgm:t>
        <a:bodyPr/>
        <a:lstStyle/>
        <a:p>
          <a:endParaRPr lang="en-GB"/>
        </a:p>
      </dgm:t>
    </dgm:pt>
    <dgm:pt modelId="{B2619152-491D-492F-AC48-D7693FC239F5}">
      <dgm:prSet phldrT="[Text]" custT="1"/>
      <dgm:spPr>
        <a:ln>
          <a:solidFill>
            <a:schemeClr val="tx1"/>
          </a:solidFill>
        </a:ln>
      </dgm:spPr>
      <dgm:t>
        <a:bodyPr/>
        <a:lstStyle/>
        <a:p>
          <a:r>
            <a:rPr lang="en-GB" sz="2000" dirty="0" smtClean="0"/>
            <a:t>15 responses received (plus UK data – 16)	</a:t>
          </a:r>
          <a:endParaRPr lang="en-GB" sz="2000" dirty="0"/>
        </a:p>
      </dgm:t>
    </dgm:pt>
    <dgm:pt modelId="{702C13CD-DD86-4175-AA19-99E9854E1B30}" type="parTrans" cxnId="{A0C31486-A720-4B8E-86E4-288A7554D9A7}">
      <dgm:prSet/>
      <dgm:spPr/>
      <dgm:t>
        <a:bodyPr/>
        <a:lstStyle/>
        <a:p>
          <a:endParaRPr lang="en-GB"/>
        </a:p>
      </dgm:t>
    </dgm:pt>
    <dgm:pt modelId="{B1910A03-4290-424D-A4F7-58527D4454B1}" type="sibTrans" cxnId="{A0C31486-A720-4B8E-86E4-288A7554D9A7}">
      <dgm:prSet/>
      <dgm:spPr/>
      <dgm:t>
        <a:bodyPr/>
        <a:lstStyle/>
        <a:p>
          <a:endParaRPr lang="en-GB"/>
        </a:p>
      </dgm:t>
    </dgm:pt>
    <dgm:pt modelId="{0646F92D-80E1-44C2-BEC5-78B69981915E}">
      <dgm:prSet phldrT="[Text]"/>
      <dgm:spPr>
        <a:solidFill>
          <a:srgbClr val="FF0000"/>
        </a:solidFill>
      </dgm:spPr>
      <dgm:t>
        <a:bodyPr/>
        <a:lstStyle/>
        <a:p>
          <a:r>
            <a:rPr lang="en-GB" b="1" dirty="0" smtClean="0"/>
            <a:t>Phase 2</a:t>
          </a:r>
          <a:endParaRPr lang="en-GB" b="1" dirty="0"/>
        </a:p>
      </dgm:t>
    </dgm:pt>
    <dgm:pt modelId="{320C36BE-9CCA-4204-A766-0FAFBB83EC3C}" type="parTrans" cxnId="{5B909EB6-6671-4E93-A043-3C32341C8F6E}">
      <dgm:prSet/>
      <dgm:spPr/>
      <dgm:t>
        <a:bodyPr/>
        <a:lstStyle/>
        <a:p>
          <a:endParaRPr lang="en-GB"/>
        </a:p>
      </dgm:t>
    </dgm:pt>
    <dgm:pt modelId="{4924E7E0-8D4F-4E40-985B-BA57FD7E9955}" type="sibTrans" cxnId="{5B909EB6-6671-4E93-A043-3C32341C8F6E}">
      <dgm:prSet/>
      <dgm:spPr/>
      <dgm:t>
        <a:bodyPr/>
        <a:lstStyle/>
        <a:p>
          <a:endParaRPr lang="en-GB"/>
        </a:p>
      </dgm:t>
    </dgm:pt>
    <dgm:pt modelId="{E70164EF-CD23-4DAB-96F8-390F2A75735F}">
      <dgm:prSet phldrT="[Text]" custT="1"/>
      <dgm:spPr>
        <a:ln>
          <a:solidFill>
            <a:srgbClr val="FF0000"/>
          </a:solidFill>
        </a:ln>
      </dgm:spPr>
      <dgm:t>
        <a:bodyPr/>
        <a:lstStyle/>
        <a:p>
          <a:r>
            <a:rPr lang="en-GB" sz="2000" dirty="0" smtClean="0">
              <a:effectLst/>
            </a:rPr>
            <a:t>8 responses received (plus UK data – 9)</a:t>
          </a:r>
          <a:endParaRPr lang="en-GB" sz="2000" dirty="0">
            <a:effectLst/>
          </a:endParaRPr>
        </a:p>
      </dgm:t>
    </dgm:pt>
    <dgm:pt modelId="{5C1D02FF-D224-48C3-9BB8-0CDDE1B671DF}" type="parTrans" cxnId="{816573FB-D898-4A68-A272-B7E80CC27D0A}">
      <dgm:prSet/>
      <dgm:spPr/>
      <dgm:t>
        <a:bodyPr/>
        <a:lstStyle/>
        <a:p>
          <a:endParaRPr lang="en-GB"/>
        </a:p>
      </dgm:t>
    </dgm:pt>
    <dgm:pt modelId="{6409DE87-B23D-4F9C-8937-24B2C2FF3385}" type="sibTrans" cxnId="{816573FB-D898-4A68-A272-B7E80CC27D0A}">
      <dgm:prSet/>
      <dgm:spPr/>
      <dgm:t>
        <a:bodyPr/>
        <a:lstStyle/>
        <a:p>
          <a:endParaRPr lang="en-GB"/>
        </a:p>
      </dgm:t>
    </dgm:pt>
    <dgm:pt modelId="{EA621945-83D3-4E01-820E-CE4EE60801DE}" type="pres">
      <dgm:prSet presAssocID="{D3DC0368-F20C-4361-9159-544CE5A304B4}" presName="linearFlow" presStyleCnt="0">
        <dgm:presLayoutVars>
          <dgm:dir/>
          <dgm:animLvl val="lvl"/>
          <dgm:resizeHandles val="exact"/>
        </dgm:presLayoutVars>
      </dgm:prSet>
      <dgm:spPr/>
      <dgm:t>
        <a:bodyPr/>
        <a:lstStyle/>
        <a:p>
          <a:endParaRPr lang="en-GB"/>
        </a:p>
      </dgm:t>
    </dgm:pt>
    <dgm:pt modelId="{1C70AD37-229A-47B7-BB3E-5794704D27D8}" type="pres">
      <dgm:prSet presAssocID="{3CC13CBE-C2E5-4E65-9FF1-E81442C1A4C8}" presName="composite" presStyleCnt="0"/>
      <dgm:spPr/>
    </dgm:pt>
    <dgm:pt modelId="{37375404-A018-4B05-A05C-824F478EA49F}" type="pres">
      <dgm:prSet presAssocID="{3CC13CBE-C2E5-4E65-9FF1-E81442C1A4C8}" presName="parentText" presStyleLbl="alignNode1" presStyleIdx="0" presStyleCnt="3">
        <dgm:presLayoutVars>
          <dgm:chMax val="1"/>
          <dgm:bulletEnabled val="1"/>
        </dgm:presLayoutVars>
      </dgm:prSet>
      <dgm:spPr/>
      <dgm:t>
        <a:bodyPr/>
        <a:lstStyle/>
        <a:p>
          <a:endParaRPr lang="en-GB"/>
        </a:p>
      </dgm:t>
    </dgm:pt>
    <dgm:pt modelId="{0D1B7DF7-8DB8-4DA2-860C-54A688F10029}" type="pres">
      <dgm:prSet presAssocID="{3CC13CBE-C2E5-4E65-9FF1-E81442C1A4C8}" presName="descendantText" presStyleLbl="alignAcc1" presStyleIdx="0" presStyleCnt="3">
        <dgm:presLayoutVars>
          <dgm:bulletEnabled val="1"/>
        </dgm:presLayoutVars>
      </dgm:prSet>
      <dgm:spPr/>
      <dgm:t>
        <a:bodyPr/>
        <a:lstStyle/>
        <a:p>
          <a:endParaRPr lang="en-GB"/>
        </a:p>
      </dgm:t>
    </dgm:pt>
    <dgm:pt modelId="{37080892-0559-4C89-B5B2-DF05A1CC3AA8}" type="pres">
      <dgm:prSet presAssocID="{C63ABE2A-A659-4D73-89C3-0591D8951B5C}" presName="sp" presStyleCnt="0"/>
      <dgm:spPr/>
    </dgm:pt>
    <dgm:pt modelId="{50B2684E-11AD-43E3-9481-663C9E1543F4}" type="pres">
      <dgm:prSet presAssocID="{D880996B-787C-4485-A29F-3C7C58E108A3}" presName="composite" presStyleCnt="0"/>
      <dgm:spPr/>
    </dgm:pt>
    <dgm:pt modelId="{FCD919D2-BEC5-42DC-8F1F-45ADDA72C921}" type="pres">
      <dgm:prSet presAssocID="{D880996B-787C-4485-A29F-3C7C58E108A3}" presName="parentText" presStyleLbl="alignNode1" presStyleIdx="1" presStyleCnt="3">
        <dgm:presLayoutVars>
          <dgm:chMax val="1"/>
          <dgm:bulletEnabled val="1"/>
        </dgm:presLayoutVars>
      </dgm:prSet>
      <dgm:spPr/>
      <dgm:t>
        <a:bodyPr/>
        <a:lstStyle/>
        <a:p>
          <a:endParaRPr lang="en-GB"/>
        </a:p>
      </dgm:t>
    </dgm:pt>
    <dgm:pt modelId="{1368A64C-20F1-4108-BB0C-1FB10D0E53F2}" type="pres">
      <dgm:prSet presAssocID="{D880996B-787C-4485-A29F-3C7C58E108A3}" presName="descendantText" presStyleLbl="alignAcc1" presStyleIdx="1" presStyleCnt="3">
        <dgm:presLayoutVars>
          <dgm:bulletEnabled val="1"/>
        </dgm:presLayoutVars>
      </dgm:prSet>
      <dgm:spPr/>
      <dgm:t>
        <a:bodyPr/>
        <a:lstStyle/>
        <a:p>
          <a:endParaRPr lang="en-GB"/>
        </a:p>
      </dgm:t>
    </dgm:pt>
    <dgm:pt modelId="{9CA69D44-7878-49C3-A2D0-67A1DC332D8B}" type="pres">
      <dgm:prSet presAssocID="{96DC2603-18E1-45E4-89BA-A68641029C4A}" presName="sp" presStyleCnt="0"/>
      <dgm:spPr/>
    </dgm:pt>
    <dgm:pt modelId="{02D44CE1-D593-4C3E-9499-1E8367053959}" type="pres">
      <dgm:prSet presAssocID="{0646F92D-80E1-44C2-BEC5-78B69981915E}" presName="composite" presStyleCnt="0"/>
      <dgm:spPr/>
    </dgm:pt>
    <dgm:pt modelId="{82357646-FF02-4669-A497-2A3CE73B64F8}" type="pres">
      <dgm:prSet presAssocID="{0646F92D-80E1-44C2-BEC5-78B69981915E}" presName="parentText" presStyleLbl="alignNode1" presStyleIdx="2" presStyleCnt="3">
        <dgm:presLayoutVars>
          <dgm:chMax val="1"/>
          <dgm:bulletEnabled val="1"/>
        </dgm:presLayoutVars>
      </dgm:prSet>
      <dgm:spPr/>
      <dgm:t>
        <a:bodyPr/>
        <a:lstStyle/>
        <a:p>
          <a:endParaRPr lang="en-GB"/>
        </a:p>
      </dgm:t>
    </dgm:pt>
    <dgm:pt modelId="{7C55DB5B-449B-4129-ABD3-28B464FE60C6}" type="pres">
      <dgm:prSet presAssocID="{0646F92D-80E1-44C2-BEC5-78B69981915E}" presName="descendantText" presStyleLbl="alignAcc1" presStyleIdx="2" presStyleCnt="3">
        <dgm:presLayoutVars>
          <dgm:bulletEnabled val="1"/>
        </dgm:presLayoutVars>
      </dgm:prSet>
      <dgm:spPr/>
      <dgm:t>
        <a:bodyPr/>
        <a:lstStyle/>
        <a:p>
          <a:endParaRPr lang="en-GB"/>
        </a:p>
      </dgm:t>
    </dgm:pt>
  </dgm:ptLst>
  <dgm:cxnLst>
    <dgm:cxn modelId="{9D28589A-6F9F-450C-B2C7-62647BD67479}" type="presOf" srcId="{3CC13CBE-C2E5-4E65-9FF1-E81442C1A4C8}" destId="{37375404-A018-4B05-A05C-824F478EA49F}" srcOrd="0" destOrd="0" presId="urn:microsoft.com/office/officeart/2005/8/layout/chevron2"/>
    <dgm:cxn modelId="{4E64BD03-385C-4388-B3B6-313975A96DD8}" type="presOf" srcId="{B2619152-491D-492F-AC48-D7693FC239F5}" destId="{1368A64C-20F1-4108-BB0C-1FB10D0E53F2}" srcOrd="0" destOrd="0" presId="urn:microsoft.com/office/officeart/2005/8/layout/chevron2"/>
    <dgm:cxn modelId="{AE98AE6A-08F0-4B44-A6DE-490311683F44}" type="presOf" srcId="{35163F8B-F989-4515-8C05-D56E26AF68EB}" destId="{0D1B7DF7-8DB8-4DA2-860C-54A688F10029}" srcOrd="0" destOrd="0" presId="urn:microsoft.com/office/officeart/2005/8/layout/chevron2"/>
    <dgm:cxn modelId="{5B909EB6-6671-4E93-A043-3C32341C8F6E}" srcId="{D3DC0368-F20C-4361-9159-544CE5A304B4}" destId="{0646F92D-80E1-44C2-BEC5-78B69981915E}" srcOrd="2" destOrd="0" parTransId="{320C36BE-9CCA-4204-A766-0FAFBB83EC3C}" sibTransId="{4924E7E0-8D4F-4E40-985B-BA57FD7E9955}"/>
    <dgm:cxn modelId="{9FE4414C-7BE6-4882-9906-28BBFA3E08A4}" type="presOf" srcId="{E70164EF-CD23-4DAB-96F8-390F2A75735F}" destId="{7C55DB5B-449B-4129-ABD3-28B464FE60C6}" srcOrd="0" destOrd="0" presId="urn:microsoft.com/office/officeart/2005/8/layout/chevron2"/>
    <dgm:cxn modelId="{7EEDCC8C-CE14-43C3-A43A-4352325A735D}" type="presOf" srcId="{0646F92D-80E1-44C2-BEC5-78B69981915E}" destId="{82357646-FF02-4669-A497-2A3CE73B64F8}" srcOrd="0" destOrd="0" presId="urn:microsoft.com/office/officeart/2005/8/layout/chevron2"/>
    <dgm:cxn modelId="{53705030-067A-4B7A-A20D-7A733C4C146F}" type="presOf" srcId="{D880996B-787C-4485-A29F-3C7C58E108A3}" destId="{FCD919D2-BEC5-42DC-8F1F-45ADDA72C921}" srcOrd="0" destOrd="0" presId="urn:microsoft.com/office/officeart/2005/8/layout/chevron2"/>
    <dgm:cxn modelId="{804809D7-6735-4610-97BF-1E773427A179}" type="presOf" srcId="{D3DC0368-F20C-4361-9159-544CE5A304B4}" destId="{EA621945-83D3-4E01-820E-CE4EE60801DE}" srcOrd="0" destOrd="0" presId="urn:microsoft.com/office/officeart/2005/8/layout/chevron2"/>
    <dgm:cxn modelId="{A0C31486-A720-4B8E-86E4-288A7554D9A7}" srcId="{D880996B-787C-4485-A29F-3C7C58E108A3}" destId="{B2619152-491D-492F-AC48-D7693FC239F5}" srcOrd="0" destOrd="0" parTransId="{702C13CD-DD86-4175-AA19-99E9854E1B30}" sibTransId="{B1910A03-4290-424D-A4F7-58527D4454B1}"/>
    <dgm:cxn modelId="{97C54ED8-5D9F-459F-9F3C-7FEF7E59943A}" srcId="{D3DC0368-F20C-4361-9159-544CE5A304B4}" destId="{3CC13CBE-C2E5-4E65-9FF1-E81442C1A4C8}" srcOrd="0" destOrd="0" parTransId="{1F297D84-0AFB-4A34-8F54-36A5C29F6A51}" sibTransId="{C63ABE2A-A659-4D73-89C3-0591D8951B5C}"/>
    <dgm:cxn modelId="{C0B4375E-5E09-400B-AC74-1282A4118F76}" srcId="{3CC13CBE-C2E5-4E65-9FF1-E81442C1A4C8}" destId="{35163F8B-F989-4515-8C05-D56E26AF68EB}" srcOrd="0" destOrd="0" parTransId="{9D886C2D-45EC-4903-9925-CFF4B2DE854D}" sibTransId="{C44E598B-5670-4518-A97E-79963D4996EF}"/>
    <dgm:cxn modelId="{960A9DD9-36A7-493F-A4C1-91377FDEA711}" srcId="{D3DC0368-F20C-4361-9159-544CE5A304B4}" destId="{D880996B-787C-4485-A29F-3C7C58E108A3}" srcOrd="1" destOrd="0" parTransId="{4170D58D-977C-4F7F-8BC7-329761E57E44}" sibTransId="{96DC2603-18E1-45E4-89BA-A68641029C4A}"/>
    <dgm:cxn modelId="{816573FB-D898-4A68-A272-B7E80CC27D0A}" srcId="{0646F92D-80E1-44C2-BEC5-78B69981915E}" destId="{E70164EF-CD23-4DAB-96F8-390F2A75735F}" srcOrd="0" destOrd="0" parTransId="{5C1D02FF-D224-48C3-9BB8-0CDDE1B671DF}" sibTransId="{6409DE87-B23D-4F9C-8937-24B2C2FF3385}"/>
    <dgm:cxn modelId="{052D3085-CE10-4169-9BD8-3E31E4CB245A}" type="presParOf" srcId="{EA621945-83D3-4E01-820E-CE4EE60801DE}" destId="{1C70AD37-229A-47B7-BB3E-5794704D27D8}" srcOrd="0" destOrd="0" presId="urn:microsoft.com/office/officeart/2005/8/layout/chevron2"/>
    <dgm:cxn modelId="{EA6D2A35-70B4-4707-ACD4-A260A73D00DA}" type="presParOf" srcId="{1C70AD37-229A-47B7-BB3E-5794704D27D8}" destId="{37375404-A018-4B05-A05C-824F478EA49F}" srcOrd="0" destOrd="0" presId="urn:microsoft.com/office/officeart/2005/8/layout/chevron2"/>
    <dgm:cxn modelId="{81748393-B8C5-4912-9811-C1575B7B4E84}" type="presParOf" srcId="{1C70AD37-229A-47B7-BB3E-5794704D27D8}" destId="{0D1B7DF7-8DB8-4DA2-860C-54A688F10029}" srcOrd="1" destOrd="0" presId="urn:microsoft.com/office/officeart/2005/8/layout/chevron2"/>
    <dgm:cxn modelId="{6E40BF91-F13B-4B62-BA5B-680B41A3513A}" type="presParOf" srcId="{EA621945-83D3-4E01-820E-CE4EE60801DE}" destId="{37080892-0559-4C89-B5B2-DF05A1CC3AA8}" srcOrd="1" destOrd="0" presId="urn:microsoft.com/office/officeart/2005/8/layout/chevron2"/>
    <dgm:cxn modelId="{037A0EAA-F815-42BD-B299-4F5CBF0FE2CE}" type="presParOf" srcId="{EA621945-83D3-4E01-820E-CE4EE60801DE}" destId="{50B2684E-11AD-43E3-9481-663C9E1543F4}" srcOrd="2" destOrd="0" presId="urn:microsoft.com/office/officeart/2005/8/layout/chevron2"/>
    <dgm:cxn modelId="{AAF60CFC-D44C-4007-A51E-8C9E5AB5AFDD}" type="presParOf" srcId="{50B2684E-11AD-43E3-9481-663C9E1543F4}" destId="{FCD919D2-BEC5-42DC-8F1F-45ADDA72C921}" srcOrd="0" destOrd="0" presId="urn:microsoft.com/office/officeart/2005/8/layout/chevron2"/>
    <dgm:cxn modelId="{949C33ED-C693-4619-9645-4DD30E0C92EF}" type="presParOf" srcId="{50B2684E-11AD-43E3-9481-663C9E1543F4}" destId="{1368A64C-20F1-4108-BB0C-1FB10D0E53F2}" srcOrd="1" destOrd="0" presId="urn:microsoft.com/office/officeart/2005/8/layout/chevron2"/>
    <dgm:cxn modelId="{D2E5790B-EFB7-4EE0-8883-AFC02947AEAD}" type="presParOf" srcId="{EA621945-83D3-4E01-820E-CE4EE60801DE}" destId="{9CA69D44-7878-49C3-A2D0-67A1DC332D8B}" srcOrd="3" destOrd="0" presId="urn:microsoft.com/office/officeart/2005/8/layout/chevron2"/>
    <dgm:cxn modelId="{6E1C260E-3DFB-414C-A4EC-5E4DFAB6CB7C}" type="presParOf" srcId="{EA621945-83D3-4E01-820E-CE4EE60801DE}" destId="{02D44CE1-D593-4C3E-9499-1E8367053959}" srcOrd="4" destOrd="0" presId="urn:microsoft.com/office/officeart/2005/8/layout/chevron2"/>
    <dgm:cxn modelId="{9A8F04EF-B600-4111-9DC1-FAB8DB2170AA}" type="presParOf" srcId="{02D44CE1-D593-4C3E-9499-1E8367053959}" destId="{82357646-FF02-4669-A497-2A3CE73B64F8}" srcOrd="0" destOrd="0" presId="urn:microsoft.com/office/officeart/2005/8/layout/chevron2"/>
    <dgm:cxn modelId="{C59CB1A7-48B0-44B1-9AB1-1BB4006EBA33}" type="presParOf" srcId="{02D44CE1-D593-4C3E-9499-1E8367053959}" destId="{7C55DB5B-449B-4129-ABD3-28B464FE60C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7441F-588F-49C0-80FE-905CB1171AEA}" type="doc">
      <dgm:prSet loTypeId="urn:microsoft.com/office/officeart/2005/8/layout/pyramid3" loCatId="pyramid" qsTypeId="urn:microsoft.com/office/officeart/2005/8/quickstyle/3d2" qsCatId="3D" csTypeId="urn:microsoft.com/office/officeart/2005/8/colors/accent1_2" csCatId="accent1" phldr="1"/>
      <dgm:spPr/>
    </dgm:pt>
    <dgm:pt modelId="{AE21073B-6A79-446E-AD22-AAFD17434265}">
      <dgm:prSet phldrT="[Text]" custT="1"/>
      <dgm:spPr/>
      <dgm:t>
        <a:bodyPr/>
        <a:lstStyle/>
        <a:p>
          <a:r>
            <a:rPr lang="en-GB" sz="4600" dirty="0" smtClean="0"/>
            <a:t>10,521,792</a:t>
          </a:r>
          <a:endParaRPr lang="en-GB" sz="4600" dirty="0"/>
        </a:p>
      </dgm:t>
    </dgm:pt>
    <dgm:pt modelId="{7A3661DF-DBF5-40BE-8AB3-C084F39366C1}" type="parTrans" cxnId="{425D89B9-25C4-4669-8540-9F1866AFF985}">
      <dgm:prSet/>
      <dgm:spPr/>
      <dgm:t>
        <a:bodyPr/>
        <a:lstStyle/>
        <a:p>
          <a:endParaRPr lang="en-GB"/>
        </a:p>
      </dgm:t>
    </dgm:pt>
    <dgm:pt modelId="{67B5FA4D-ED83-4391-8EF2-43072D76954D}" type="sibTrans" cxnId="{425D89B9-25C4-4669-8540-9F1866AFF985}">
      <dgm:prSet/>
      <dgm:spPr/>
      <dgm:t>
        <a:bodyPr/>
        <a:lstStyle/>
        <a:p>
          <a:endParaRPr lang="en-GB"/>
        </a:p>
      </dgm:t>
    </dgm:pt>
    <dgm:pt modelId="{F227DB48-1402-4C3D-AB55-6787E03AA365}">
      <dgm:prSet phldrT="[Text]" custT="1"/>
      <dgm:spPr/>
      <dgm:t>
        <a:bodyPr/>
        <a:lstStyle/>
        <a:p>
          <a:r>
            <a:rPr lang="en-GB" sz="3600" dirty="0" smtClean="0"/>
            <a:t>194,421</a:t>
          </a:r>
          <a:endParaRPr lang="en-GB" sz="3600" dirty="0"/>
        </a:p>
      </dgm:t>
    </dgm:pt>
    <dgm:pt modelId="{5C196257-F3CA-4D00-AB60-4E5CF2D90897}" type="parTrans" cxnId="{A47B0172-8C6C-4186-9B46-75CE4D2DC8D5}">
      <dgm:prSet/>
      <dgm:spPr/>
      <dgm:t>
        <a:bodyPr/>
        <a:lstStyle/>
        <a:p>
          <a:endParaRPr lang="en-GB"/>
        </a:p>
      </dgm:t>
    </dgm:pt>
    <dgm:pt modelId="{53FC9A24-3079-4869-BEEE-EB80F03E4636}" type="sibTrans" cxnId="{A47B0172-8C6C-4186-9B46-75CE4D2DC8D5}">
      <dgm:prSet/>
      <dgm:spPr/>
      <dgm:t>
        <a:bodyPr/>
        <a:lstStyle/>
        <a:p>
          <a:endParaRPr lang="en-GB"/>
        </a:p>
      </dgm:t>
    </dgm:pt>
    <dgm:pt modelId="{AE9A938A-B87E-4F58-98DD-5DD7F363135F}">
      <dgm:prSet phldrT="[Text]" custT="1"/>
      <dgm:spPr/>
      <dgm:t>
        <a:bodyPr/>
        <a:lstStyle/>
        <a:p>
          <a:r>
            <a:rPr lang="en-GB" sz="1700" dirty="0" smtClean="0"/>
            <a:t>111,575</a:t>
          </a:r>
          <a:endParaRPr lang="en-GB" sz="1700" dirty="0"/>
        </a:p>
      </dgm:t>
    </dgm:pt>
    <dgm:pt modelId="{70513B79-C64C-47AD-A58A-AF3DDECC5E29}" type="parTrans" cxnId="{6CDDA4EF-89E0-49B4-BC8E-2FCC5A816896}">
      <dgm:prSet/>
      <dgm:spPr/>
      <dgm:t>
        <a:bodyPr/>
        <a:lstStyle/>
        <a:p>
          <a:endParaRPr lang="en-GB"/>
        </a:p>
      </dgm:t>
    </dgm:pt>
    <dgm:pt modelId="{033F7047-0655-420A-A41B-F7582ECF05DA}" type="sibTrans" cxnId="{6CDDA4EF-89E0-49B4-BC8E-2FCC5A816896}">
      <dgm:prSet/>
      <dgm:spPr/>
      <dgm:t>
        <a:bodyPr/>
        <a:lstStyle/>
        <a:p>
          <a:endParaRPr lang="en-GB"/>
        </a:p>
      </dgm:t>
    </dgm:pt>
    <dgm:pt modelId="{BE5CAFA2-1E0E-4761-B264-1BDB7EB0A3EB}" type="pres">
      <dgm:prSet presAssocID="{DB07441F-588F-49C0-80FE-905CB1171AEA}" presName="Name0" presStyleCnt="0">
        <dgm:presLayoutVars>
          <dgm:dir/>
          <dgm:animLvl val="lvl"/>
          <dgm:resizeHandles val="exact"/>
        </dgm:presLayoutVars>
      </dgm:prSet>
      <dgm:spPr/>
    </dgm:pt>
    <dgm:pt modelId="{B5CB80A8-E0E8-44ED-BB6B-967CD5B63223}" type="pres">
      <dgm:prSet presAssocID="{AE21073B-6A79-446E-AD22-AAFD17434265}" presName="Name8" presStyleCnt="0"/>
      <dgm:spPr/>
    </dgm:pt>
    <dgm:pt modelId="{18FA5C41-FBAC-477F-941C-D7A28814D5F4}" type="pres">
      <dgm:prSet presAssocID="{AE21073B-6A79-446E-AD22-AAFD17434265}" presName="level" presStyleLbl="node1" presStyleIdx="0" presStyleCnt="3" custLinFactNeighborX="-327" custLinFactNeighborY="2734">
        <dgm:presLayoutVars>
          <dgm:chMax val="1"/>
          <dgm:bulletEnabled val="1"/>
        </dgm:presLayoutVars>
      </dgm:prSet>
      <dgm:spPr/>
      <dgm:t>
        <a:bodyPr/>
        <a:lstStyle/>
        <a:p>
          <a:endParaRPr lang="en-GB"/>
        </a:p>
      </dgm:t>
    </dgm:pt>
    <dgm:pt modelId="{BC792C20-7D2D-47D9-911D-4AEB249161B1}" type="pres">
      <dgm:prSet presAssocID="{AE21073B-6A79-446E-AD22-AAFD17434265}" presName="levelTx" presStyleLbl="revTx" presStyleIdx="0" presStyleCnt="0">
        <dgm:presLayoutVars>
          <dgm:chMax val="1"/>
          <dgm:bulletEnabled val="1"/>
        </dgm:presLayoutVars>
      </dgm:prSet>
      <dgm:spPr/>
      <dgm:t>
        <a:bodyPr/>
        <a:lstStyle/>
        <a:p>
          <a:endParaRPr lang="en-GB"/>
        </a:p>
      </dgm:t>
    </dgm:pt>
    <dgm:pt modelId="{660C259F-F30A-4D97-8F05-5D2631F4D87C}" type="pres">
      <dgm:prSet presAssocID="{F227DB48-1402-4C3D-AB55-6787E03AA365}" presName="Name8" presStyleCnt="0"/>
      <dgm:spPr/>
    </dgm:pt>
    <dgm:pt modelId="{FE014A9D-7DF7-4765-BF2E-79C9A417FC93}" type="pres">
      <dgm:prSet presAssocID="{F227DB48-1402-4C3D-AB55-6787E03AA365}" presName="level" presStyleLbl="node1" presStyleIdx="1" presStyleCnt="3">
        <dgm:presLayoutVars>
          <dgm:chMax val="1"/>
          <dgm:bulletEnabled val="1"/>
        </dgm:presLayoutVars>
      </dgm:prSet>
      <dgm:spPr/>
      <dgm:t>
        <a:bodyPr/>
        <a:lstStyle/>
        <a:p>
          <a:endParaRPr lang="en-GB"/>
        </a:p>
      </dgm:t>
    </dgm:pt>
    <dgm:pt modelId="{FFD6344B-E535-4023-B50C-619ECDD42CBD}" type="pres">
      <dgm:prSet presAssocID="{F227DB48-1402-4C3D-AB55-6787E03AA365}" presName="levelTx" presStyleLbl="revTx" presStyleIdx="0" presStyleCnt="0">
        <dgm:presLayoutVars>
          <dgm:chMax val="1"/>
          <dgm:bulletEnabled val="1"/>
        </dgm:presLayoutVars>
      </dgm:prSet>
      <dgm:spPr/>
      <dgm:t>
        <a:bodyPr/>
        <a:lstStyle/>
        <a:p>
          <a:endParaRPr lang="en-GB"/>
        </a:p>
      </dgm:t>
    </dgm:pt>
    <dgm:pt modelId="{4E07F096-E9B0-41F2-AC85-BEB5AB391D3A}" type="pres">
      <dgm:prSet presAssocID="{AE9A938A-B87E-4F58-98DD-5DD7F363135F}" presName="Name8" presStyleCnt="0"/>
      <dgm:spPr/>
    </dgm:pt>
    <dgm:pt modelId="{3E3C84DE-DF8A-4C98-BD60-63FECDE49AC9}" type="pres">
      <dgm:prSet presAssocID="{AE9A938A-B87E-4F58-98DD-5DD7F363135F}" presName="level" presStyleLbl="node1" presStyleIdx="2" presStyleCnt="3">
        <dgm:presLayoutVars>
          <dgm:chMax val="1"/>
          <dgm:bulletEnabled val="1"/>
        </dgm:presLayoutVars>
      </dgm:prSet>
      <dgm:spPr/>
      <dgm:t>
        <a:bodyPr/>
        <a:lstStyle/>
        <a:p>
          <a:endParaRPr lang="en-GB"/>
        </a:p>
      </dgm:t>
    </dgm:pt>
    <dgm:pt modelId="{A40FF0E3-ACD5-4EE9-A164-0667E853451B}" type="pres">
      <dgm:prSet presAssocID="{AE9A938A-B87E-4F58-98DD-5DD7F363135F}" presName="levelTx" presStyleLbl="revTx" presStyleIdx="0" presStyleCnt="0">
        <dgm:presLayoutVars>
          <dgm:chMax val="1"/>
          <dgm:bulletEnabled val="1"/>
        </dgm:presLayoutVars>
      </dgm:prSet>
      <dgm:spPr/>
      <dgm:t>
        <a:bodyPr/>
        <a:lstStyle/>
        <a:p>
          <a:endParaRPr lang="en-GB"/>
        </a:p>
      </dgm:t>
    </dgm:pt>
  </dgm:ptLst>
  <dgm:cxnLst>
    <dgm:cxn modelId="{A07BBB70-A1A9-43E9-84A5-AC59569757A0}" type="presOf" srcId="{AE21073B-6A79-446E-AD22-AAFD17434265}" destId="{18FA5C41-FBAC-477F-941C-D7A28814D5F4}" srcOrd="0" destOrd="0" presId="urn:microsoft.com/office/officeart/2005/8/layout/pyramid3"/>
    <dgm:cxn modelId="{6E9F4E84-C360-4C5E-B274-3948B189F3C5}" type="presOf" srcId="{F227DB48-1402-4C3D-AB55-6787E03AA365}" destId="{FFD6344B-E535-4023-B50C-619ECDD42CBD}" srcOrd="1" destOrd="0" presId="urn:microsoft.com/office/officeart/2005/8/layout/pyramid3"/>
    <dgm:cxn modelId="{E7E8C9A7-1285-4E92-AA35-2AF48567CAEF}" type="presOf" srcId="{DB07441F-588F-49C0-80FE-905CB1171AEA}" destId="{BE5CAFA2-1E0E-4761-B264-1BDB7EB0A3EB}" srcOrd="0" destOrd="0" presId="urn:microsoft.com/office/officeart/2005/8/layout/pyramid3"/>
    <dgm:cxn modelId="{3B57D979-71CD-4686-A3CD-9FEC8D7E9489}" type="presOf" srcId="{AE21073B-6A79-446E-AD22-AAFD17434265}" destId="{BC792C20-7D2D-47D9-911D-4AEB249161B1}" srcOrd="1" destOrd="0" presId="urn:microsoft.com/office/officeart/2005/8/layout/pyramid3"/>
    <dgm:cxn modelId="{425D89B9-25C4-4669-8540-9F1866AFF985}" srcId="{DB07441F-588F-49C0-80FE-905CB1171AEA}" destId="{AE21073B-6A79-446E-AD22-AAFD17434265}" srcOrd="0" destOrd="0" parTransId="{7A3661DF-DBF5-40BE-8AB3-C084F39366C1}" sibTransId="{67B5FA4D-ED83-4391-8EF2-43072D76954D}"/>
    <dgm:cxn modelId="{ECC12ED3-5302-43A2-9322-1B0A0633277D}" type="presOf" srcId="{AE9A938A-B87E-4F58-98DD-5DD7F363135F}" destId="{3E3C84DE-DF8A-4C98-BD60-63FECDE49AC9}" srcOrd="0" destOrd="0" presId="urn:microsoft.com/office/officeart/2005/8/layout/pyramid3"/>
    <dgm:cxn modelId="{200C4B9B-F95D-4422-B7A2-A85B82C6F05A}" type="presOf" srcId="{AE9A938A-B87E-4F58-98DD-5DD7F363135F}" destId="{A40FF0E3-ACD5-4EE9-A164-0667E853451B}" srcOrd="1" destOrd="0" presId="urn:microsoft.com/office/officeart/2005/8/layout/pyramid3"/>
    <dgm:cxn modelId="{FBCD4F4C-EF14-413C-8E93-FB4C6C76182F}" type="presOf" srcId="{F227DB48-1402-4C3D-AB55-6787E03AA365}" destId="{FE014A9D-7DF7-4765-BF2E-79C9A417FC93}" srcOrd="0" destOrd="0" presId="urn:microsoft.com/office/officeart/2005/8/layout/pyramid3"/>
    <dgm:cxn modelId="{A47B0172-8C6C-4186-9B46-75CE4D2DC8D5}" srcId="{DB07441F-588F-49C0-80FE-905CB1171AEA}" destId="{F227DB48-1402-4C3D-AB55-6787E03AA365}" srcOrd="1" destOrd="0" parTransId="{5C196257-F3CA-4D00-AB60-4E5CF2D90897}" sibTransId="{53FC9A24-3079-4869-BEEE-EB80F03E4636}"/>
    <dgm:cxn modelId="{6CDDA4EF-89E0-49B4-BC8E-2FCC5A816896}" srcId="{DB07441F-588F-49C0-80FE-905CB1171AEA}" destId="{AE9A938A-B87E-4F58-98DD-5DD7F363135F}" srcOrd="2" destOrd="0" parTransId="{70513B79-C64C-47AD-A58A-AF3DDECC5E29}" sibTransId="{033F7047-0655-420A-A41B-F7582ECF05DA}"/>
    <dgm:cxn modelId="{E2BEC48D-3399-41BC-8445-D3DC5430EE53}" type="presParOf" srcId="{BE5CAFA2-1E0E-4761-B264-1BDB7EB0A3EB}" destId="{B5CB80A8-E0E8-44ED-BB6B-967CD5B63223}" srcOrd="0" destOrd="0" presId="urn:microsoft.com/office/officeart/2005/8/layout/pyramid3"/>
    <dgm:cxn modelId="{7F63F0BA-5DD4-487D-9B02-F64F38E4BB3F}" type="presParOf" srcId="{B5CB80A8-E0E8-44ED-BB6B-967CD5B63223}" destId="{18FA5C41-FBAC-477F-941C-D7A28814D5F4}" srcOrd="0" destOrd="0" presId="urn:microsoft.com/office/officeart/2005/8/layout/pyramid3"/>
    <dgm:cxn modelId="{B5AF8599-333D-4105-850B-5C31CC5EBD3F}" type="presParOf" srcId="{B5CB80A8-E0E8-44ED-BB6B-967CD5B63223}" destId="{BC792C20-7D2D-47D9-911D-4AEB249161B1}" srcOrd="1" destOrd="0" presId="urn:microsoft.com/office/officeart/2005/8/layout/pyramid3"/>
    <dgm:cxn modelId="{F1F20666-0A79-4D60-8E8F-453C189EB521}" type="presParOf" srcId="{BE5CAFA2-1E0E-4761-B264-1BDB7EB0A3EB}" destId="{660C259F-F30A-4D97-8F05-5D2631F4D87C}" srcOrd="1" destOrd="0" presId="urn:microsoft.com/office/officeart/2005/8/layout/pyramid3"/>
    <dgm:cxn modelId="{227C60E1-5BEB-4541-A308-883C3B5EFDE3}" type="presParOf" srcId="{660C259F-F30A-4D97-8F05-5D2631F4D87C}" destId="{FE014A9D-7DF7-4765-BF2E-79C9A417FC93}" srcOrd="0" destOrd="0" presId="urn:microsoft.com/office/officeart/2005/8/layout/pyramid3"/>
    <dgm:cxn modelId="{323E8FC0-DE56-4F1C-8511-24121E1E7086}" type="presParOf" srcId="{660C259F-F30A-4D97-8F05-5D2631F4D87C}" destId="{FFD6344B-E535-4023-B50C-619ECDD42CBD}" srcOrd="1" destOrd="0" presId="urn:microsoft.com/office/officeart/2005/8/layout/pyramid3"/>
    <dgm:cxn modelId="{567349E5-4B84-4421-B899-756F92926979}" type="presParOf" srcId="{BE5CAFA2-1E0E-4761-B264-1BDB7EB0A3EB}" destId="{4E07F096-E9B0-41F2-AC85-BEB5AB391D3A}" srcOrd="2" destOrd="0" presId="urn:microsoft.com/office/officeart/2005/8/layout/pyramid3"/>
    <dgm:cxn modelId="{DBE9EEAD-9413-49AB-9EFC-2580CEE8D609}" type="presParOf" srcId="{4E07F096-E9B0-41F2-AC85-BEB5AB391D3A}" destId="{3E3C84DE-DF8A-4C98-BD60-63FECDE49AC9}" srcOrd="0" destOrd="0" presId="urn:microsoft.com/office/officeart/2005/8/layout/pyramid3"/>
    <dgm:cxn modelId="{075D66C0-C975-422D-83B4-07E66FC2A260}" type="presParOf" srcId="{4E07F096-E9B0-41F2-AC85-BEB5AB391D3A}" destId="{A40FF0E3-ACD5-4EE9-A164-0667E853451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2B5B61-E469-43EC-B03E-A26D15E7DFC7}"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GB"/>
        </a:p>
      </dgm:t>
    </dgm:pt>
    <dgm:pt modelId="{C9CF3D66-5162-4A77-B030-48FF591430B1}">
      <dgm:prSet phldrT="[Text]"/>
      <dgm:spPr>
        <a:solidFill>
          <a:srgbClr val="0070C0"/>
        </a:solidFill>
      </dgm:spPr>
      <dgm:t>
        <a:bodyPr/>
        <a:lstStyle/>
        <a:p>
          <a:r>
            <a:rPr lang="en-GB" dirty="0" smtClean="0"/>
            <a:t>Legislative differences across EU</a:t>
          </a:r>
          <a:endParaRPr lang="en-GB" dirty="0"/>
        </a:p>
      </dgm:t>
    </dgm:pt>
    <dgm:pt modelId="{CE9601D3-994C-41AC-AAE5-46DCDE471644}" type="parTrans" cxnId="{7024FD26-54DE-40A5-9F5E-04391F63552E}">
      <dgm:prSet/>
      <dgm:spPr/>
      <dgm:t>
        <a:bodyPr/>
        <a:lstStyle/>
        <a:p>
          <a:endParaRPr lang="en-GB"/>
        </a:p>
      </dgm:t>
    </dgm:pt>
    <dgm:pt modelId="{0772B9C9-F985-44FE-A5ED-972BD628C5C8}" type="sibTrans" cxnId="{7024FD26-54DE-40A5-9F5E-04391F63552E}">
      <dgm:prSet/>
      <dgm:spPr/>
      <dgm:t>
        <a:bodyPr/>
        <a:lstStyle/>
        <a:p>
          <a:endParaRPr lang="en-GB"/>
        </a:p>
      </dgm:t>
    </dgm:pt>
    <dgm:pt modelId="{ED3022CF-A6E6-46A1-9697-00488599A4AD}">
      <dgm:prSet phldrT="[Text]"/>
      <dgm:spPr>
        <a:solidFill>
          <a:srgbClr val="0070C0"/>
        </a:solidFill>
      </dgm:spPr>
      <dgm:t>
        <a:bodyPr/>
        <a:lstStyle/>
        <a:p>
          <a:r>
            <a:rPr lang="en-GB" dirty="0" smtClean="0"/>
            <a:t>ECRIS Connectivity</a:t>
          </a:r>
          <a:endParaRPr lang="en-GB" dirty="0"/>
        </a:p>
      </dgm:t>
    </dgm:pt>
    <dgm:pt modelId="{549ACD84-7737-4F90-8FB1-F68F86130F64}" type="parTrans" cxnId="{2763626D-AF14-48B5-A9F0-1FC9D45C9DC4}">
      <dgm:prSet/>
      <dgm:spPr/>
      <dgm:t>
        <a:bodyPr/>
        <a:lstStyle/>
        <a:p>
          <a:endParaRPr lang="en-GB"/>
        </a:p>
      </dgm:t>
    </dgm:pt>
    <dgm:pt modelId="{32EF69E4-E887-4BB7-B085-E9506345A91A}" type="sibTrans" cxnId="{2763626D-AF14-48B5-A9F0-1FC9D45C9DC4}">
      <dgm:prSet/>
      <dgm:spPr/>
      <dgm:t>
        <a:bodyPr/>
        <a:lstStyle/>
        <a:p>
          <a:endParaRPr lang="en-GB"/>
        </a:p>
      </dgm:t>
    </dgm:pt>
    <dgm:pt modelId="{E94CADA6-F08C-4E54-94B9-13BE78A12983}">
      <dgm:prSet/>
      <dgm:spPr>
        <a:solidFill>
          <a:srgbClr val="0070C0"/>
        </a:solidFill>
      </dgm:spPr>
      <dgm:t>
        <a:bodyPr/>
        <a:lstStyle/>
        <a:p>
          <a:r>
            <a:rPr lang="en-GB" dirty="0" smtClean="0"/>
            <a:t>Specific Drug Type Identification</a:t>
          </a:r>
        </a:p>
      </dgm:t>
    </dgm:pt>
    <dgm:pt modelId="{C64A9575-98C5-4101-93B3-77AFA8258C02}" type="parTrans" cxnId="{8FA094F3-1F36-4946-BF3C-7C16498024EB}">
      <dgm:prSet/>
      <dgm:spPr/>
      <dgm:t>
        <a:bodyPr/>
        <a:lstStyle/>
        <a:p>
          <a:endParaRPr lang="en-GB"/>
        </a:p>
      </dgm:t>
    </dgm:pt>
    <dgm:pt modelId="{04F9D127-90DB-471D-9E23-A1AC7EBC42A5}" type="sibTrans" cxnId="{8FA094F3-1F36-4946-BF3C-7C16498024EB}">
      <dgm:prSet/>
      <dgm:spPr/>
      <dgm:t>
        <a:bodyPr/>
        <a:lstStyle/>
        <a:p>
          <a:endParaRPr lang="en-GB"/>
        </a:p>
      </dgm:t>
    </dgm:pt>
    <dgm:pt modelId="{40724BF7-CD99-4A7A-8433-B6D826AE172E}">
      <dgm:prSet/>
      <dgm:spPr>
        <a:solidFill>
          <a:srgbClr val="0070C0"/>
        </a:solidFill>
      </dgm:spPr>
      <dgm:t>
        <a:bodyPr/>
        <a:lstStyle/>
        <a:p>
          <a:r>
            <a:rPr lang="en-GB" smtClean="0"/>
            <a:t>Retention of ECRIS Data</a:t>
          </a:r>
          <a:endParaRPr lang="en-GB" dirty="0" smtClean="0"/>
        </a:p>
      </dgm:t>
    </dgm:pt>
    <dgm:pt modelId="{355A2F9C-FBC8-40DB-BBEE-A3B85EB571D5}" type="parTrans" cxnId="{2E3DD208-9F20-47FA-8741-835982F510B6}">
      <dgm:prSet/>
      <dgm:spPr/>
      <dgm:t>
        <a:bodyPr/>
        <a:lstStyle/>
        <a:p>
          <a:endParaRPr lang="en-GB"/>
        </a:p>
      </dgm:t>
    </dgm:pt>
    <dgm:pt modelId="{F4F6F151-F371-40C3-A505-979014D453C6}" type="sibTrans" cxnId="{2E3DD208-9F20-47FA-8741-835982F510B6}">
      <dgm:prSet/>
      <dgm:spPr/>
      <dgm:t>
        <a:bodyPr/>
        <a:lstStyle/>
        <a:p>
          <a:endParaRPr lang="en-GB"/>
        </a:p>
      </dgm:t>
    </dgm:pt>
    <dgm:pt modelId="{5768B517-8360-4773-B244-4F3DC3563ECB}">
      <dgm:prSet/>
      <dgm:spPr>
        <a:solidFill>
          <a:srgbClr val="0070C0"/>
        </a:solidFill>
      </dgm:spPr>
      <dgm:t>
        <a:bodyPr/>
        <a:lstStyle/>
        <a:p>
          <a:r>
            <a:rPr lang="en-GB" smtClean="0"/>
            <a:t>Recording of Offence Location</a:t>
          </a:r>
          <a:endParaRPr lang="en-GB" dirty="0"/>
        </a:p>
      </dgm:t>
    </dgm:pt>
    <dgm:pt modelId="{2137DBCB-1F18-4352-BAB5-55098E1A7A68}" type="parTrans" cxnId="{C3A10E5D-0CC3-4049-B54F-2BF818A1B67D}">
      <dgm:prSet/>
      <dgm:spPr/>
      <dgm:t>
        <a:bodyPr/>
        <a:lstStyle/>
        <a:p>
          <a:endParaRPr lang="en-GB"/>
        </a:p>
      </dgm:t>
    </dgm:pt>
    <dgm:pt modelId="{CEF60713-48AB-4854-9E46-F4A2ADED9491}" type="sibTrans" cxnId="{C3A10E5D-0CC3-4049-B54F-2BF818A1B67D}">
      <dgm:prSet/>
      <dgm:spPr/>
      <dgm:t>
        <a:bodyPr/>
        <a:lstStyle/>
        <a:p>
          <a:endParaRPr lang="en-GB"/>
        </a:p>
      </dgm:t>
    </dgm:pt>
    <dgm:pt modelId="{9E09556F-6B06-4E40-95CC-AB81FE9D7B18}" type="pres">
      <dgm:prSet presAssocID="{752B5B61-E469-43EC-B03E-A26D15E7DFC7}" presName="Name0" presStyleCnt="0">
        <dgm:presLayoutVars>
          <dgm:chMax val="7"/>
          <dgm:chPref val="7"/>
          <dgm:dir/>
        </dgm:presLayoutVars>
      </dgm:prSet>
      <dgm:spPr/>
      <dgm:t>
        <a:bodyPr/>
        <a:lstStyle/>
        <a:p>
          <a:endParaRPr lang="en-GB"/>
        </a:p>
      </dgm:t>
    </dgm:pt>
    <dgm:pt modelId="{E1B29A7C-31D5-4F18-8208-9CB5D3256BBE}" type="pres">
      <dgm:prSet presAssocID="{752B5B61-E469-43EC-B03E-A26D15E7DFC7}" presName="Name1" presStyleCnt="0"/>
      <dgm:spPr/>
    </dgm:pt>
    <dgm:pt modelId="{B1CB850B-08E1-4AEC-AACA-C7D58AB54471}" type="pres">
      <dgm:prSet presAssocID="{752B5B61-E469-43EC-B03E-A26D15E7DFC7}" presName="cycle" presStyleCnt="0"/>
      <dgm:spPr/>
    </dgm:pt>
    <dgm:pt modelId="{DE059C58-B6E4-4465-8B3D-56590B88DFE6}" type="pres">
      <dgm:prSet presAssocID="{752B5B61-E469-43EC-B03E-A26D15E7DFC7}" presName="srcNode" presStyleLbl="node1" presStyleIdx="0" presStyleCnt="5"/>
      <dgm:spPr/>
    </dgm:pt>
    <dgm:pt modelId="{D9DE6AD2-A8AB-429C-A07C-B7D5EF1B4963}" type="pres">
      <dgm:prSet presAssocID="{752B5B61-E469-43EC-B03E-A26D15E7DFC7}" presName="conn" presStyleLbl="parChTrans1D2" presStyleIdx="0" presStyleCnt="1"/>
      <dgm:spPr/>
      <dgm:t>
        <a:bodyPr/>
        <a:lstStyle/>
        <a:p>
          <a:endParaRPr lang="en-GB"/>
        </a:p>
      </dgm:t>
    </dgm:pt>
    <dgm:pt modelId="{79F347A6-D6CB-432D-95F8-16BE06370CFB}" type="pres">
      <dgm:prSet presAssocID="{752B5B61-E469-43EC-B03E-A26D15E7DFC7}" presName="extraNode" presStyleLbl="node1" presStyleIdx="0" presStyleCnt="5"/>
      <dgm:spPr/>
    </dgm:pt>
    <dgm:pt modelId="{6DF8F388-47B6-4204-9774-84F213D8BAEA}" type="pres">
      <dgm:prSet presAssocID="{752B5B61-E469-43EC-B03E-A26D15E7DFC7}" presName="dstNode" presStyleLbl="node1" presStyleIdx="0" presStyleCnt="5"/>
      <dgm:spPr/>
    </dgm:pt>
    <dgm:pt modelId="{16616BC0-5294-410C-992E-AAB0760F9FDA}" type="pres">
      <dgm:prSet presAssocID="{C9CF3D66-5162-4A77-B030-48FF591430B1}" presName="text_1" presStyleLbl="node1" presStyleIdx="0" presStyleCnt="5">
        <dgm:presLayoutVars>
          <dgm:bulletEnabled val="1"/>
        </dgm:presLayoutVars>
      </dgm:prSet>
      <dgm:spPr/>
      <dgm:t>
        <a:bodyPr/>
        <a:lstStyle/>
        <a:p>
          <a:endParaRPr lang="en-GB"/>
        </a:p>
      </dgm:t>
    </dgm:pt>
    <dgm:pt modelId="{A3DCAEFD-4137-4B70-B768-256FA7D706DB}" type="pres">
      <dgm:prSet presAssocID="{C9CF3D66-5162-4A77-B030-48FF591430B1}" presName="accent_1" presStyleCnt="0"/>
      <dgm:spPr/>
    </dgm:pt>
    <dgm:pt modelId="{91F92DF8-B0EB-43DB-9C26-04E05598139B}" type="pres">
      <dgm:prSet presAssocID="{C9CF3D66-5162-4A77-B030-48FF591430B1}" presName="accentRepeatNode" presStyleLbl="solidFgAcc1" presStyleIdx="0" presStyleCnt="5"/>
      <dgm:spPr>
        <a:solidFill>
          <a:srgbClr val="FF0000"/>
        </a:solidFill>
        <a:ln>
          <a:solidFill>
            <a:schemeClr val="bg1"/>
          </a:solidFill>
        </a:ln>
      </dgm:spPr>
    </dgm:pt>
    <dgm:pt modelId="{1083EDF0-DD70-4D4D-A2BC-B730A866579D}" type="pres">
      <dgm:prSet presAssocID="{ED3022CF-A6E6-46A1-9697-00488599A4AD}" presName="text_2" presStyleLbl="node1" presStyleIdx="1" presStyleCnt="5">
        <dgm:presLayoutVars>
          <dgm:bulletEnabled val="1"/>
        </dgm:presLayoutVars>
      </dgm:prSet>
      <dgm:spPr/>
      <dgm:t>
        <a:bodyPr/>
        <a:lstStyle/>
        <a:p>
          <a:endParaRPr lang="en-GB"/>
        </a:p>
      </dgm:t>
    </dgm:pt>
    <dgm:pt modelId="{B871C4FE-81F4-4914-A75F-7981DBDCA721}" type="pres">
      <dgm:prSet presAssocID="{ED3022CF-A6E6-46A1-9697-00488599A4AD}" presName="accent_2" presStyleCnt="0"/>
      <dgm:spPr/>
    </dgm:pt>
    <dgm:pt modelId="{64AACEDB-65ED-4884-805B-613B6BC79EAB}" type="pres">
      <dgm:prSet presAssocID="{ED3022CF-A6E6-46A1-9697-00488599A4AD}" presName="accentRepeatNode" presStyleLbl="solidFgAcc1" presStyleIdx="1" presStyleCnt="5"/>
      <dgm:spPr>
        <a:solidFill>
          <a:srgbClr val="FF0000"/>
        </a:solidFill>
        <a:ln>
          <a:solidFill>
            <a:schemeClr val="bg1"/>
          </a:solidFill>
        </a:ln>
      </dgm:spPr>
    </dgm:pt>
    <dgm:pt modelId="{147D92AE-C70C-4A33-8514-54424CC92743}" type="pres">
      <dgm:prSet presAssocID="{40724BF7-CD99-4A7A-8433-B6D826AE172E}" presName="text_3" presStyleLbl="node1" presStyleIdx="2" presStyleCnt="5">
        <dgm:presLayoutVars>
          <dgm:bulletEnabled val="1"/>
        </dgm:presLayoutVars>
      </dgm:prSet>
      <dgm:spPr/>
      <dgm:t>
        <a:bodyPr/>
        <a:lstStyle/>
        <a:p>
          <a:endParaRPr lang="en-GB"/>
        </a:p>
      </dgm:t>
    </dgm:pt>
    <dgm:pt modelId="{33B3E052-3316-48F4-8DF3-02AA91B16EA3}" type="pres">
      <dgm:prSet presAssocID="{40724BF7-CD99-4A7A-8433-B6D826AE172E}" presName="accent_3" presStyleCnt="0"/>
      <dgm:spPr/>
    </dgm:pt>
    <dgm:pt modelId="{CA59D67D-8C96-4E80-B860-D08D2A7E8E19}" type="pres">
      <dgm:prSet presAssocID="{40724BF7-CD99-4A7A-8433-B6D826AE172E}" presName="accentRepeatNode" presStyleLbl="solidFgAcc1" presStyleIdx="2" presStyleCnt="5"/>
      <dgm:spPr>
        <a:solidFill>
          <a:srgbClr val="FF0000"/>
        </a:solidFill>
        <a:ln>
          <a:solidFill>
            <a:schemeClr val="bg1"/>
          </a:solidFill>
        </a:ln>
      </dgm:spPr>
    </dgm:pt>
    <dgm:pt modelId="{FBDC1280-54D8-4C34-A301-043095731F32}" type="pres">
      <dgm:prSet presAssocID="{E94CADA6-F08C-4E54-94B9-13BE78A12983}" presName="text_4" presStyleLbl="node1" presStyleIdx="3" presStyleCnt="5">
        <dgm:presLayoutVars>
          <dgm:bulletEnabled val="1"/>
        </dgm:presLayoutVars>
      </dgm:prSet>
      <dgm:spPr/>
      <dgm:t>
        <a:bodyPr/>
        <a:lstStyle/>
        <a:p>
          <a:endParaRPr lang="en-GB"/>
        </a:p>
      </dgm:t>
    </dgm:pt>
    <dgm:pt modelId="{98FD1450-F54A-4EC3-9B60-26B7B70B46B4}" type="pres">
      <dgm:prSet presAssocID="{E94CADA6-F08C-4E54-94B9-13BE78A12983}" presName="accent_4" presStyleCnt="0"/>
      <dgm:spPr/>
    </dgm:pt>
    <dgm:pt modelId="{BF677A1C-94DF-47DE-B409-6ADA43D90550}" type="pres">
      <dgm:prSet presAssocID="{E94CADA6-F08C-4E54-94B9-13BE78A12983}" presName="accentRepeatNode" presStyleLbl="solidFgAcc1" presStyleIdx="3" presStyleCnt="5"/>
      <dgm:spPr>
        <a:solidFill>
          <a:srgbClr val="FF0000"/>
        </a:solidFill>
        <a:ln>
          <a:solidFill>
            <a:schemeClr val="bg1"/>
          </a:solidFill>
        </a:ln>
      </dgm:spPr>
    </dgm:pt>
    <dgm:pt modelId="{51C80C52-885F-4C3C-BB45-603FA714C509}" type="pres">
      <dgm:prSet presAssocID="{5768B517-8360-4773-B244-4F3DC3563ECB}" presName="text_5" presStyleLbl="node1" presStyleIdx="4" presStyleCnt="5">
        <dgm:presLayoutVars>
          <dgm:bulletEnabled val="1"/>
        </dgm:presLayoutVars>
      </dgm:prSet>
      <dgm:spPr/>
      <dgm:t>
        <a:bodyPr/>
        <a:lstStyle/>
        <a:p>
          <a:endParaRPr lang="en-GB"/>
        </a:p>
      </dgm:t>
    </dgm:pt>
    <dgm:pt modelId="{DFDF70FC-A378-4085-AFD5-6D66E40DF89A}" type="pres">
      <dgm:prSet presAssocID="{5768B517-8360-4773-B244-4F3DC3563ECB}" presName="accent_5" presStyleCnt="0"/>
      <dgm:spPr/>
    </dgm:pt>
    <dgm:pt modelId="{CAC5E5E3-4B2C-459B-91EB-136036A55F59}" type="pres">
      <dgm:prSet presAssocID="{5768B517-8360-4773-B244-4F3DC3563ECB}" presName="accentRepeatNode" presStyleLbl="solidFgAcc1" presStyleIdx="4" presStyleCnt="5"/>
      <dgm:spPr>
        <a:solidFill>
          <a:srgbClr val="FF0000"/>
        </a:solidFill>
        <a:ln>
          <a:solidFill>
            <a:schemeClr val="bg1"/>
          </a:solidFill>
        </a:ln>
      </dgm:spPr>
    </dgm:pt>
  </dgm:ptLst>
  <dgm:cxnLst>
    <dgm:cxn modelId="{0FB3AA2D-D518-4EAB-99EF-F01E0490A0C9}" type="presOf" srcId="{752B5B61-E469-43EC-B03E-A26D15E7DFC7}" destId="{9E09556F-6B06-4E40-95CC-AB81FE9D7B18}" srcOrd="0" destOrd="0" presId="urn:microsoft.com/office/officeart/2008/layout/VerticalCurvedList"/>
    <dgm:cxn modelId="{D76812B5-13D1-43E2-AD2D-54D823A6EDD3}" type="presOf" srcId="{C9CF3D66-5162-4A77-B030-48FF591430B1}" destId="{16616BC0-5294-410C-992E-AAB0760F9FDA}" srcOrd="0" destOrd="0" presId="urn:microsoft.com/office/officeart/2008/layout/VerticalCurvedList"/>
    <dgm:cxn modelId="{8FA094F3-1F36-4946-BF3C-7C16498024EB}" srcId="{752B5B61-E469-43EC-B03E-A26D15E7DFC7}" destId="{E94CADA6-F08C-4E54-94B9-13BE78A12983}" srcOrd="3" destOrd="0" parTransId="{C64A9575-98C5-4101-93B3-77AFA8258C02}" sibTransId="{04F9D127-90DB-471D-9E23-A1AC7EBC42A5}"/>
    <dgm:cxn modelId="{523D2FA6-D1FF-43F0-8C88-1111B998DF59}" type="presOf" srcId="{ED3022CF-A6E6-46A1-9697-00488599A4AD}" destId="{1083EDF0-DD70-4D4D-A2BC-B730A866579D}" srcOrd="0" destOrd="0" presId="urn:microsoft.com/office/officeart/2008/layout/VerticalCurvedList"/>
    <dgm:cxn modelId="{C3A10E5D-0CC3-4049-B54F-2BF818A1B67D}" srcId="{752B5B61-E469-43EC-B03E-A26D15E7DFC7}" destId="{5768B517-8360-4773-B244-4F3DC3563ECB}" srcOrd="4" destOrd="0" parTransId="{2137DBCB-1F18-4352-BAB5-55098E1A7A68}" sibTransId="{CEF60713-48AB-4854-9E46-F4A2ADED9491}"/>
    <dgm:cxn modelId="{0446C2C0-F8E6-4350-9B37-4B6D2791A74E}" type="presOf" srcId="{40724BF7-CD99-4A7A-8433-B6D826AE172E}" destId="{147D92AE-C70C-4A33-8514-54424CC92743}" srcOrd="0" destOrd="0" presId="urn:microsoft.com/office/officeart/2008/layout/VerticalCurvedList"/>
    <dgm:cxn modelId="{2E0F32F6-3801-4ED5-AF47-05FB7220B160}" type="presOf" srcId="{0772B9C9-F985-44FE-A5ED-972BD628C5C8}" destId="{D9DE6AD2-A8AB-429C-A07C-B7D5EF1B4963}" srcOrd="0" destOrd="0" presId="urn:microsoft.com/office/officeart/2008/layout/VerticalCurvedList"/>
    <dgm:cxn modelId="{E1333F3E-21A5-496B-B989-6785FBA27835}" type="presOf" srcId="{E94CADA6-F08C-4E54-94B9-13BE78A12983}" destId="{FBDC1280-54D8-4C34-A301-043095731F32}" srcOrd="0" destOrd="0" presId="urn:microsoft.com/office/officeart/2008/layout/VerticalCurvedList"/>
    <dgm:cxn modelId="{2E3DD208-9F20-47FA-8741-835982F510B6}" srcId="{752B5B61-E469-43EC-B03E-A26D15E7DFC7}" destId="{40724BF7-CD99-4A7A-8433-B6D826AE172E}" srcOrd="2" destOrd="0" parTransId="{355A2F9C-FBC8-40DB-BBEE-A3B85EB571D5}" sibTransId="{F4F6F151-F371-40C3-A505-979014D453C6}"/>
    <dgm:cxn modelId="{7024FD26-54DE-40A5-9F5E-04391F63552E}" srcId="{752B5B61-E469-43EC-B03E-A26D15E7DFC7}" destId="{C9CF3D66-5162-4A77-B030-48FF591430B1}" srcOrd="0" destOrd="0" parTransId="{CE9601D3-994C-41AC-AAE5-46DCDE471644}" sibTransId="{0772B9C9-F985-44FE-A5ED-972BD628C5C8}"/>
    <dgm:cxn modelId="{D39B2693-404D-4333-85C1-A0CADF8AE2F8}" type="presOf" srcId="{5768B517-8360-4773-B244-4F3DC3563ECB}" destId="{51C80C52-885F-4C3C-BB45-603FA714C509}" srcOrd="0" destOrd="0" presId="urn:microsoft.com/office/officeart/2008/layout/VerticalCurvedList"/>
    <dgm:cxn modelId="{2763626D-AF14-48B5-A9F0-1FC9D45C9DC4}" srcId="{752B5B61-E469-43EC-B03E-A26D15E7DFC7}" destId="{ED3022CF-A6E6-46A1-9697-00488599A4AD}" srcOrd="1" destOrd="0" parTransId="{549ACD84-7737-4F90-8FB1-F68F86130F64}" sibTransId="{32EF69E4-E887-4BB7-B085-E9506345A91A}"/>
    <dgm:cxn modelId="{077A50D0-31C3-469C-80CF-600B176B7040}" type="presParOf" srcId="{9E09556F-6B06-4E40-95CC-AB81FE9D7B18}" destId="{E1B29A7C-31D5-4F18-8208-9CB5D3256BBE}" srcOrd="0" destOrd="0" presId="urn:microsoft.com/office/officeart/2008/layout/VerticalCurvedList"/>
    <dgm:cxn modelId="{7EB13277-62D4-49AF-9C89-12767DA4CF69}" type="presParOf" srcId="{E1B29A7C-31D5-4F18-8208-9CB5D3256BBE}" destId="{B1CB850B-08E1-4AEC-AACA-C7D58AB54471}" srcOrd="0" destOrd="0" presId="urn:microsoft.com/office/officeart/2008/layout/VerticalCurvedList"/>
    <dgm:cxn modelId="{3002367D-1619-43A4-B1CB-536D33B549F9}" type="presParOf" srcId="{B1CB850B-08E1-4AEC-AACA-C7D58AB54471}" destId="{DE059C58-B6E4-4465-8B3D-56590B88DFE6}" srcOrd="0" destOrd="0" presId="urn:microsoft.com/office/officeart/2008/layout/VerticalCurvedList"/>
    <dgm:cxn modelId="{D492EAA3-B30D-4CE6-B3AB-B6432567D7BD}" type="presParOf" srcId="{B1CB850B-08E1-4AEC-AACA-C7D58AB54471}" destId="{D9DE6AD2-A8AB-429C-A07C-B7D5EF1B4963}" srcOrd="1" destOrd="0" presId="urn:microsoft.com/office/officeart/2008/layout/VerticalCurvedList"/>
    <dgm:cxn modelId="{8D25B264-1B08-480D-8FA1-20CEFE2CA367}" type="presParOf" srcId="{B1CB850B-08E1-4AEC-AACA-C7D58AB54471}" destId="{79F347A6-D6CB-432D-95F8-16BE06370CFB}" srcOrd="2" destOrd="0" presId="urn:microsoft.com/office/officeart/2008/layout/VerticalCurvedList"/>
    <dgm:cxn modelId="{6E14DB80-6236-4ADF-B6F3-E66CFAA68AB5}" type="presParOf" srcId="{B1CB850B-08E1-4AEC-AACA-C7D58AB54471}" destId="{6DF8F388-47B6-4204-9774-84F213D8BAEA}" srcOrd="3" destOrd="0" presId="urn:microsoft.com/office/officeart/2008/layout/VerticalCurvedList"/>
    <dgm:cxn modelId="{334AA935-1220-4E64-BA17-33FD02EE13B7}" type="presParOf" srcId="{E1B29A7C-31D5-4F18-8208-9CB5D3256BBE}" destId="{16616BC0-5294-410C-992E-AAB0760F9FDA}" srcOrd="1" destOrd="0" presId="urn:microsoft.com/office/officeart/2008/layout/VerticalCurvedList"/>
    <dgm:cxn modelId="{28B94DCC-E8D9-4D86-B185-D448CD568FE4}" type="presParOf" srcId="{E1B29A7C-31D5-4F18-8208-9CB5D3256BBE}" destId="{A3DCAEFD-4137-4B70-B768-256FA7D706DB}" srcOrd="2" destOrd="0" presId="urn:microsoft.com/office/officeart/2008/layout/VerticalCurvedList"/>
    <dgm:cxn modelId="{4E37D9D9-48D1-48DE-AD18-CF648BF59D87}" type="presParOf" srcId="{A3DCAEFD-4137-4B70-B768-256FA7D706DB}" destId="{91F92DF8-B0EB-43DB-9C26-04E05598139B}" srcOrd="0" destOrd="0" presId="urn:microsoft.com/office/officeart/2008/layout/VerticalCurvedList"/>
    <dgm:cxn modelId="{BDFFFA80-53AF-4FB7-AEC0-C52BA86AF1B3}" type="presParOf" srcId="{E1B29A7C-31D5-4F18-8208-9CB5D3256BBE}" destId="{1083EDF0-DD70-4D4D-A2BC-B730A866579D}" srcOrd="3" destOrd="0" presId="urn:microsoft.com/office/officeart/2008/layout/VerticalCurvedList"/>
    <dgm:cxn modelId="{C239D983-E1B4-4F1A-B90D-917F99966098}" type="presParOf" srcId="{E1B29A7C-31D5-4F18-8208-9CB5D3256BBE}" destId="{B871C4FE-81F4-4914-A75F-7981DBDCA721}" srcOrd="4" destOrd="0" presId="urn:microsoft.com/office/officeart/2008/layout/VerticalCurvedList"/>
    <dgm:cxn modelId="{E90761E2-32EA-4E3F-8979-4E6E6FE0163A}" type="presParOf" srcId="{B871C4FE-81F4-4914-A75F-7981DBDCA721}" destId="{64AACEDB-65ED-4884-805B-613B6BC79EAB}" srcOrd="0" destOrd="0" presId="urn:microsoft.com/office/officeart/2008/layout/VerticalCurvedList"/>
    <dgm:cxn modelId="{A5F1B994-ABD7-4409-BAF5-23A2C707748C}" type="presParOf" srcId="{E1B29A7C-31D5-4F18-8208-9CB5D3256BBE}" destId="{147D92AE-C70C-4A33-8514-54424CC92743}" srcOrd="5" destOrd="0" presId="urn:microsoft.com/office/officeart/2008/layout/VerticalCurvedList"/>
    <dgm:cxn modelId="{FE1AD004-6D22-47E9-91E1-236E9249035C}" type="presParOf" srcId="{E1B29A7C-31D5-4F18-8208-9CB5D3256BBE}" destId="{33B3E052-3316-48F4-8DF3-02AA91B16EA3}" srcOrd="6" destOrd="0" presId="urn:microsoft.com/office/officeart/2008/layout/VerticalCurvedList"/>
    <dgm:cxn modelId="{FC97ACF2-EC08-400E-ABBE-B2E1B14A49B0}" type="presParOf" srcId="{33B3E052-3316-48F4-8DF3-02AA91B16EA3}" destId="{CA59D67D-8C96-4E80-B860-D08D2A7E8E19}" srcOrd="0" destOrd="0" presId="urn:microsoft.com/office/officeart/2008/layout/VerticalCurvedList"/>
    <dgm:cxn modelId="{B0D792E0-D850-4E3F-9442-0715AD263518}" type="presParOf" srcId="{E1B29A7C-31D5-4F18-8208-9CB5D3256BBE}" destId="{FBDC1280-54D8-4C34-A301-043095731F32}" srcOrd="7" destOrd="0" presId="urn:microsoft.com/office/officeart/2008/layout/VerticalCurvedList"/>
    <dgm:cxn modelId="{2872E163-AA4A-47CF-933B-C8F2F09C6F79}" type="presParOf" srcId="{E1B29A7C-31D5-4F18-8208-9CB5D3256BBE}" destId="{98FD1450-F54A-4EC3-9B60-26B7B70B46B4}" srcOrd="8" destOrd="0" presId="urn:microsoft.com/office/officeart/2008/layout/VerticalCurvedList"/>
    <dgm:cxn modelId="{06E6B49B-985F-4B7B-9764-C8149961BA15}" type="presParOf" srcId="{98FD1450-F54A-4EC3-9B60-26B7B70B46B4}" destId="{BF677A1C-94DF-47DE-B409-6ADA43D90550}" srcOrd="0" destOrd="0" presId="urn:microsoft.com/office/officeart/2008/layout/VerticalCurvedList"/>
    <dgm:cxn modelId="{D26A390E-DFE8-448B-A709-66FA74CF163C}" type="presParOf" srcId="{E1B29A7C-31D5-4F18-8208-9CB5D3256BBE}" destId="{51C80C52-885F-4C3C-BB45-603FA714C509}" srcOrd="9" destOrd="0" presId="urn:microsoft.com/office/officeart/2008/layout/VerticalCurvedList"/>
    <dgm:cxn modelId="{75325A63-FF1F-46CB-85C6-9D0ED393BEEB}" type="presParOf" srcId="{E1B29A7C-31D5-4F18-8208-9CB5D3256BBE}" destId="{DFDF70FC-A378-4085-AFD5-6D66E40DF89A}" srcOrd="10" destOrd="0" presId="urn:microsoft.com/office/officeart/2008/layout/VerticalCurvedList"/>
    <dgm:cxn modelId="{6840A9D8-E1E1-47B3-A280-3ADAD187D48D}" type="presParOf" srcId="{DFDF70FC-A378-4085-AFD5-6D66E40DF89A}" destId="{CAC5E5E3-4B2C-459B-91EB-136036A55F5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859EC6-4E77-4559-B93C-7EB8E268F67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B89000C0-4531-477B-8325-BFAB69DFE0EC}">
      <dgm:prSet phldrT="[Tex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t>EU Added Value</a:t>
          </a:r>
          <a:endParaRPr lang="en-GB" dirty="0"/>
        </a:p>
      </dgm:t>
    </dgm:pt>
    <dgm:pt modelId="{DF1B32FD-88A4-4D98-BAB8-3D36E68F18B7}" type="parTrans" cxnId="{68560EC0-0522-4518-9529-B279E2886996}">
      <dgm:prSet/>
      <dgm:spPr/>
      <dgm:t>
        <a:bodyPr/>
        <a:lstStyle/>
        <a:p>
          <a:endParaRPr lang="en-GB"/>
        </a:p>
      </dgm:t>
    </dgm:pt>
    <dgm:pt modelId="{D700DE89-FEE1-444A-ABA5-2FE5F66E88B6}" type="sibTrans" cxnId="{68560EC0-0522-4518-9529-B279E2886996}">
      <dgm:prSet/>
      <dgm:spPr/>
      <dgm:t>
        <a:bodyPr/>
        <a:lstStyle/>
        <a:p>
          <a:endParaRPr lang="en-GB"/>
        </a:p>
      </dgm:t>
    </dgm:pt>
    <dgm:pt modelId="{70259D2B-D386-4DD1-8E25-EE373382DE30}">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smtClean="0"/>
            <a:t>Maximise value derived from EU criminal record exchange</a:t>
          </a:r>
          <a:endParaRPr lang="en-GB" dirty="0"/>
        </a:p>
      </dgm:t>
    </dgm:pt>
    <dgm:pt modelId="{A564B487-5746-4766-B084-A547A803E427}" type="parTrans" cxnId="{8588726D-86F4-4DA7-BD09-AB6ED477C5C1}">
      <dgm:prSet/>
      <dgm:spPr/>
      <dgm:t>
        <a:bodyPr/>
        <a:lstStyle/>
        <a:p>
          <a:endParaRPr lang="en-GB"/>
        </a:p>
      </dgm:t>
    </dgm:pt>
    <dgm:pt modelId="{2EFD930F-3034-48F0-9FF5-88B1781698D1}" type="sibTrans" cxnId="{8588726D-86F4-4DA7-BD09-AB6ED477C5C1}">
      <dgm:prSet/>
      <dgm:spPr/>
      <dgm:t>
        <a:bodyPr/>
        <a:lstStyle/>
        <a:p>
          <a:endParaRPr lang="en-GB"/>
        </a:p>
      </dgm:t>
    </dgm:pt>
    <dgm:pt modelId="{6A2C53AD-294B-4E21-88F6-D5A84F215AE6}">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smtClean="0"/>
            <a:t>Further support the understanding of international drug trafficking across the EU</a:t>
          </a:r>
          <a:endParaRPr lang="en-GB" dirty="0"/>
        </a:p>
      </dgm:t>
    </dgm:pt>
    <dgm:pt modelId="{340FEB73-DB55-4D12-9609-5CE1D807E46D}" type="parTrans" cxnId="{41D4E28D-D175-40F2-9FC3-FA2E58979082}">
      <dgm:prSet/>
      <dgm:spPr/>
      <dgm:t>
        <a:bodyPr/>
        <a:lstStyle/>
        <a:p>
          <a:endParaRPr lang="en-GB"/>
        </a:p>
      </dgm:t>
    </dgm:pt>
    <dgm:pt modelId="{E2E4B803-9BF3-4047-A1A8-76D538B850BE}" type="sibTrans" cxnId="{41D4E28D-D175-40F2-9FC3-FA2E58979082}">
      <dgm:prSet/>
      <dgm:spPr/>
      <dgm:t>
        <a:bodyPr/>
        <a:lstStyle/>
        <a:p>
          <a:endParaRPr lang="en-GB"/>
        </a:p>
      </dgm:t>
    </dgm:pt>
    <dgm:pt modelId="{2FE146D6-ACAF-4CC9-B394-E4589D91A082}">
      <dgm:prSet phldrT="[Text]"/>
      <dgm:spPr>
        <a:solidFill>
          <a:srgbClr val="FF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tx1"/>
              </a:solidFill>
            </a:rPr>
            <a:t>ACRO Benefits</a:t>
          </a:r>
          <a:endParaRPr lang="en-GB" dirty="0">
            <a:solidFill>
              <a:schemeClr val="tx1"/>
            </a:solidFill>
          </a:endParaRPr>
        </a:p>
      </dgm:t>
    </dgm:pt>
    <dgm:pt modelId="{CE63D548-D730-40B7-9F62-2C6B41965C83}" type="parTrans" cxnId="{BA7E466C-C076-46D5-8CD5-03914E98BDCA}">
      <dgm:prSet/>
      <dgm:spPr/>
      <dgm:t>
        <a:bodyPr/>
        <a:lstStyle/>
        <a:p>
          <a:endParaRPr lang="en-GB"/>
        </a:p>
      </dgm:t>
    </dgm:pt>
    <dgm:pt modelId="{25ED69CD-C9C3-4AA5-92F2-FA44E397286D}" type="sibTrans" cxnId="{BA7E466C-C076-46D5-8CD5-03914E98BDCA}">
      <dgm:prSet/>
      <dgm:spPr/>
      <dgm:t>
        <a:bodyPr/>
        <a:lstStyle/>
        <a:p>
          <a:endParaRPr lang="en-GB"/>
        </a:p>
      </dgm:t>
    </dgm:pt>
    <dgm:pt modelId="{C41F965A-2912-4111-BB60-810DF2833F4A}">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smtClean="0"/>
            <a:t>Promote the value of having UKCA-ECR managed by the police service</a:t>
          </a:r>
          <a:endParaRPr lang="en-GB" dirty="0"/>
        </a:p>
      </dgm:t>
    </dgm:pt>
    <dgm:pt modelId="{E8FC8C53-9B32-4A3F-907E-875B0B40932B}" type="parTrans" cxnId="{1A34A238-77CA-4353-A3CB-61DBCF2DFE53}">
      <dgm:prSet/>
      <dgm:spPr/>
      <dgm:t>
        <a:bodyPr/>
        <a:lstStyle/>
        <a:p>
          <a:endParaRPr lang="en-GB"/>
        </a:p>
      </dgm:t>
    </dgm:pt>
    <dgm:pt modelId="{701B5C3A-9B3E-4104-A63E-D0B5C39482D2}" type="sibTrans" cxnId="{1A34A238-77CA-4353-A3CB-61DBCF2DFE53}">
      <dgm:prSet/>
      <dgm:spPr/>
      <dgm:t>
        <a:bodyPr/>
        <a:lstStyle/>
        <a:p>
          <a:endParaRPr lang="en-GB"/>
        </a:p>
      </dgm:t>
    </dgm:pt>
    <dgm:pt modelId="{94F76218-5CD5-4EE8-937E-827685B77398}">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t>UK Benefits</a:t>
          </a:r>
          <a:endParaRPr lang="en-GB" dirty="0"/>
        </a:p>
      </dgm:t>
    </dgm:pt>
    <dgm:pt modelId="{A94BC793-DA7A-4385-B0F1-85A3D919AA37}" type="parTrans" cxnId="{4A01D146-DE97-413D-8C6A-8CFBFA2DE637}">
      <dgm:prSet/>
      <dgm:spPr/>
      <dgm:t>
        <a:bodyPr/>
        <a:lstStyle/>
        <a:p>
          <a:endParaRPr lang="en-GB"/>
        </a:p>
      </dgm:t>
    </dgm:pt>
    <dgm:pt modelId="{9FC711DA-BFC2-4289-8561-7EED97826B44}" type="sibTrans" cxnId="{4A01D146-DE97-413D-8C6A-8CFBFA2DE637}">
      <dgm:prSet/>
      <dgm:spPr/>
      <dgm:t>
        <a:bodyPr/>
        <a:lstStyle/>
        <a:p>
          <a:endParaRPr lang="en-GB"/>
        </a:p>
      </dgm:t>
    </dgm:pt>
    <dgm:pt modelId="{B0B3C3AD-0743-4064-AE95-10E4212D5AF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mtClean="0"/>
            <a:t>Identify a model that can be used by EU Member States to identify trends in criminal records data</a:t>
          </a:r>
          <a:endParaRPr lang="en-GB" dirty="0"/>
        </a:p>
      </dgm:t>
    </dgm:pt>
    <dgm:pt modelId="{4ECC714E-F26B-4778-90D5-07E6E2AA814C}" type="parTrans" cxnId="{AF181F08-A5C3-4E65-9C79-702EE4F248CE}">
      <dgm:prSet/>
      <dgm:spPr/>
      <dgm:t>
        <a:bodyPr/>
        <a:lstStyle/>
        <a:p>
          <a:endParaRPr lang="en-GB"/>
        </a:p>
      </dgm:t>
    </dgm:pt>
    <dgm:pt modelId="{D4428C04-4BF4-4362-B688-AB7401FF2727}" type="sibTrans" cxnId="{AF181F08-A5C3-4E65-9C79-702EE4F248CE}">
      <dgm:prSet/>
      <dgm:spPr/>
      <dgm:t>
        <a:bodyPr/>
        <a:lstStyle/>
        <a:p>
          <a:endParaRPr lang="en-GB"/>
        </a:p>
      </dgm:t>
    </dgm:pt>
    <dgm:pt modelId="{69EFD5A8-5CFC-4798-AE8D-69C76ECC753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mtClean="0"/>
            <a:t>Enhance synergy between existing EU cooperation instruments</a:t>
          </a:r>
          <a:endParaRPr lang="en-GB" dirty="0"/>
        </a:p>
      </dgm:t>
    </dgm:pt>
    <dgm:pt modelId="{293F955E-64EC-49BE-A9CF-BFE2569BDD00}" type="parTrans" cxnId="{2C9DB0E9-01CB-4EB1-847E-9126DE76A5BC}">
      <dgm:prSet/>
      <dgm:spPr/>
      <dgm:t>
        <a:bodyPr/>
        <a:lstStyle/>
        <a:p>
          <a:endParaRPr lang="en-GB"/>
        </a:p>
      </dgm:t>
    </dgm:pt>
    <dgm:pt modelId="{7F3D4F04-A922-4FF2-8904-947A843E3C5E}" type="sibTrans" cxnId="{2C9DB0E9-01CB-4EB1-847E-9126DE76A5BC}">
      <dgm:prSet/>
      <dgm:spPr/>
      <dgm:t>
        <a:bodyPr/>
        <a:lstStyle/>
        <a:p>
          <a:endParaRPr lang="en-GB"/>
        </a:p>
      </dgm:t>
    </dgm:pt>
    <dgm:pt modelId="{C9908AA9-299F-4620-81C8-FF962617A3E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mtClean="0"/>
            <a:t>Create a sustainable solution to identify and analyse intelligence from ACRO systems</a:t>
          </a:r>
          <a:endParaRPr lang="en-GB" dirty="0"/>
        </a:p>
      </dgm:t>
    </dgm:pt>
    <dgm:pt modelId="{2A138274-A350-4586-9710-F09D1888546E}" type="parTrans" cxnId="{01F2D619-E984-49EC-988E-045B9B4D30F0}">
      <dgm:prSet/>
      <dgm:spPr/>
      <dgm:t>
        <a:bodyPr/>
        <a:lstStyle/>
        <a:p>
          <a:endParaRPr lang="en-GB"/>
        </a:p>
      </dgm:t>
    </dgm:pt>
    <dgm:pt modelId="{F1A70205-3B62-40B8-AB46-2F8FED3ED43A}" type="sibTrans" cxnId="{01F2D619-E984-49EC-988E-045B9B4D30F0}">
      <dgm:prSet/>
      <dgm:spPr/>
      <dgm:t>
        <a:bodyPr/>
        <a:lstStyle/>
        <a:p>
          <a:endParaRPr lang="en-GB"/>
        </a:p>
      </dgm:t>
    </dgm:pt>
    <dgm:pt modelId="{B1240994-771A-4A3F-AB30-C4A6AEAF60C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mtClean="0"/>
            <a:t>Provide professional development opportunities for ACRO staff</a:t>
          </a:r>
          <a:endParaRPr lang="en-GB" dirty="0"/>
        </a:p>
      </dgm:t>
    </dgm:pt>
    <dgm:pt modelId="{F0A3C1F7-F219-4358-8BBA-05CCDD6475D2}" type="parTrans" cxnId="{444BB052-05E6-452C-A381-D4D8B6482B33}">
      <dgm:prSet/>
      <dgm:spPr/>
      <dgm:t>
        <a:bodyPr/>
        <a:lstStyle/>
        <a:p>
          <a:endParaRPr lang="en-GB"/>
        </a:p>
      </dgm:t>
    </dgm:pt>
    <dgm:pt modelId="{87534566-0F66-447F-8B01-D221DF756A1D}" type="sibTrans" cxnId="{444BB052-05E6-452C-A381-D4D8B6482B33}">
      <dgm:prSet/>
      <dgm:spPr/>
      <dgm:t>
        <a:bodyPr/>
        <a:lstStyle/>
        <a:p>
          <a:endParaRPr lang="en-GB"/>
        </a:p>
      </dgm:t>
    </dgm:pt>
    <dgm:pt modelId="{404DC6ED-4FD6-4DFE-B2F2-B2F73109FEE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smtClean="0"/>
            <a:t>Promote the work of ACRO and the value of criminal record and intelligence analysis on an international scale</a:t>
          </a:r>
          <a:endParaRPr lang="en-GB" dirty="0"/>
        </a:p>
      </dgm:t>
    </dgm:pt>
    <dgm:pt modelId="{0B65D8C1-105F-42D4-BB2D-0360133D2385}" type="parTrans" cxnId="{196B7298-EC18-408D-9AF2-1E6EACD30252}">
      <dgm:prSet/>
      <dgm:spPr/>
      <dgm:t>
        <a:bodyPr/>
        <a:lstStyle/>
        <a:p>
          <a:endParaRPr lang="en-GB"/>
        </a:p>
      </dgm:t>
    </dgm:pt>
    <dgm:pt modelId="{DA854770-F8B0-47F1-B4D6-B4F6EE7164E0}" type="sibTrans" cxnId="{196B7298-EC18-408D-9AF2-1E6EACD30252}">
      <dgm:prSet/>
      <dgm:spPr/>
      <dgm:t>
        <a:bodyPr/>
        <a:lstStyle/>
        <a:p>
          <a:endParaRPr lang="en-GB"/>
        </a:p>
      </dgm:t>
    </dgm:pt>
    <dgm:pt modelId="{82A44DA4-3EBB-4280-8343-A6786A0F425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smtClean="0"/>
            <a:t>Maximise the value to the UK of intelligence derived from criminal records data (Human Trafficking)</a:t>
          </a:r>
          <a:endParaRPr lang="en-GB" dirty="0"/>
        </a:p>
      </dgm:t>
    </dgm:pt>
    <dgm:pt modelId="{6B487159-567F-4F93-BBFC-2BE66FEE9442}" type="parTrans" cxnId="{7078C898-641F-4017-8375-3D3467C1E202}">
      <dgm:prSet/>
      <dgm:spPr/>
      <dgm:t>
        <a:bodyPr/>
        <a:lstStyle/>
        <a:p>
          <a:endParaRPr lang="en-GB"/>
        </a:p>
      </dgm:t>
    </dgm:pt>
    <dgm:pt modelId="{3206A627-043B-4938-8F06-01921F13A8A0}" type="sibTrans" cxnId="{7078C898-641F-4017-8375-3D3467C1E202}">
      <dgm:prSet/>
      <dgm:spPr/>
      <dgm:t>
        <a:bodyPr/>
        <a:lstStyle/>
        <a:p>
          <a:endParaRPr lang="en-GB"/>
        </a:p>
      </dgm:t>
    </dgm:pt>
    <dgm:pt modelId="{F435A90E-11C7-4BEE-92FE-A7179E2F8B2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smtClean="0"/>
            <a:t>Promote the reputation of the UK within the EU Law Enforcement community for innovation</a:t>
          </a:r>
          <a:endParaRPr lang="en-GB" dirty="0"/>
        </a:p>
      </dgm:t>
    </dgm:pt>
    <dgm:pt modelId="{3084D8B9-1305-468C-B61B-203D1F3ED638}" type="parTrans" cxnId="{88DCBEE9-C8AA-4372-B499-9CD508926AAC}">
      <dgm:prSet/>
      <dgm:spPr/>
      <dgm:t>
        <a:bodyPr/>
        <a:lstStyle/>
        <a:p>
          <a:endParaRPr lang="en-GB"/>
        </a:p>
      </dgm:t>
    </dgm:pt>
    <dgm:pt modelId="{AC94E0A6-6D69-48A9-999A-E4D183D39FF1}" type="sibTrans" cxnId="{88DCBEE9-C8AA-4372-B499-9CD508926AAC}">
      <dgm:prSet/>
      <dgm:spPr/>
      <dgm:t>
        <a:bodyPr/>
        <a:lstStyle/>
        <a:p>
          <a:endParaRPr lang="en-GB"/>
        </a:p>
      </dgm:t>
    </dgm:pt>
    <dgm:pt modelId="{778AC05B-2A21-4691-9359-47DC8AC7E65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smtClean="0"/>
            <a:t>Provide a report based on 4 years accumulated data (2011 to 2014) of drug trafficking patterns and trends within the EU and the impact to the UK.</a:t>
          </a:r>
          <a:endParaRPr lang="en-GB" dirty="0"/>
        </a:p>
      </dgm:t>
    </dgm:pt>
    <dgm:pt modelId="{966B064D-A184-49F3-B8F8-C239EF4BE168}" type="parTrans" cxnId="{EB521D77-9439-4CBA-919E-CCA72B538880}">
      <dgm:prSet/>
      <dgm:spPr/>
      <dgm:t>
        <a:bodyPr/>
        <a:lstStyle/>
        <a:p>
          <a:endParaRPr lang="en-GB"/>
        </a:p>
      </dgm:t>
    </dgm:pt>
    <dgm:pt modelId="{CFCB479E-3311-4B33-A782-ECC46C951C71}" type="sibTrans" cxnId="{EB521D77-9439-4CBA-919E-CCA72B538880}">
      <dgm:prSet/>
      <dgm:spPr/>
      <dgm:t>
        <a:bodyPr/>
        <a:lstStyle/>
        <a:p>
          <a:endParaRPr lang="en-GB"/>
        </a:p>
      </dgm:t>
    </dgm:pt>
    <dgm:pt modelId="{5016D8A3-66E5-47CF-9EB0-235DBE5411DD}" type="pres">
      <dgm:prSet presAssocID="{D0859EC6-4E77-4559-B93C-7EB8E268F677}" presName="diagram" presStyleCnt="0">
        <dgm:presLayoutVars>
          <dgm:chPref val="1"/>
          <dgm:dir/>
          <dgm:animOne val="branch"/>
          <dgm:animLvl val="lvl"/>
          <dgm:resizeHandles/>
        </dgm:presLayoutVars>
      </dgm:prSet>
      <dgm:spPr/>
      <dgm:t>
        <a:bodyPr/>
        <a:lstStyle/>
        <a:p>
          <a:endParaRPr lang="en-GB"/>
        </a:p>
      </dgm:t>
    </dgm:pt>
    <dgm:pt modelId="{C68B34AB-AF5E-4FC1-9B12-0B1CF335D42F}" type="pres">
      <dgm:prSet presAssocID="{B89000C0-4531-477B-8325-BFAB69DFE0EC}" presName="root" presStyleCnt="0"/>
      <dgm:spPr/>
    </dgm:pt>
    <dgm:pt modelId="{5F2856A5-B779-41E1-AAD5-CED864568663}" type="pres">
      <dgm:prSet presAssocID="{B89000C0-4531-477B-8325-BFAB69DFE0EC}" presName="rootComposite" presStyleCnt="0"/>
      <dgm:spPr/>
    </dgm:pt>
    <dgm:pt modelId="{3987E149-0A02-463B-BB67-BD1BD99C85A4}" type="pres">
      <dgm:prSet presAssocID="{B89000C0-4531-477B-8325-BFAB69DFE0EC}" presName="rootText" presStyleLbl="node1" presStyleIdx="0" presStyleCnt="3" custScaleX="129459"/>
      <dgm:spPr/>
      <dgm:t>
        <a:bodyPr/>
        <a:lstStyle/>
        <a:p>
          <a:endParaRPr lang="en-GB"/>
        </a:p>
      </dgm:t>
    </dgm:pt>
    <dgm:pt modelId="{54AF6242-92DA-49A1-BB66-6D9138F87680}" type="pres">
      <dgm:prSet presAssocID="{B89000C0-4531-477B-8325-BFAB69DFE0EC}" presName="rootConnector" presStyleLbl="node1" presStyleIdx="0" presStyleCnt="3"/>
      <dgm:spPr/>
      <dgm:t>
        <a:bodyPr/>
        <a:lstStyle/>
        <a:p>
          <a:endParaRPr lang="en-GB"/>
        </a:p>
      </dgm:t>
    </dgm:pt>
    <dgm:pt modelId="{748D43BA-B3BD-4F8D-8D39-66B402220855}" type="pres">
      <dgm:prSet presAssocID="{B89000C0-4531-477B-8325-BFAB69DFE0EC}" presName="childShape" presStyleCnt="0"/>
      <dgm:spPr/>
    </dgm:pt>
    <dgm:pt modelId="{69DDF93F-4ED6-48A7-89DD-2407285CAE32}" type="pres">
      <dgm:prSet presAssocID="{A564B487-5746-4766-B084-A547A803E427}" presName="Name13" presStyleLbl="parChTrans1D2" presStyleIdx="0" presStyleCnt="11"/>
      <dgm:spPr/>
      <dgm:t>
        <a:bodyPr/>
        <a:lstStyle/>
        <a:p>
          <a:endParaRPr lang="en-GB"/>
        </a:p>
      </dgm:t>
    </dgm:pt>
    <dgm:pt modelId="{7E154438-E42A-466E-A44F-883E9D5AE215}" type="pres">
      <dgm:prSet presAssocID="{70259D2B-D386-4DD1-8E25-EE373382DE30}" presName="childText" presStyleLbl="bgAcc1" presStyleIdx="0" presStyleCnt="11" custScaleX="161824">
        <dgm:presLayoutVars>
          <dgm:bulletEnabled val="1"/>
        </dgm:presLayoutVars>
      </dgm:prSet>
      <dgm:spPr/>
      <dgm:t>
        <a:bodyPr/>
        <a:lstStyle/>
        <a:p>
          <a:endParaRPr lang="en-GB"/>
        </a:p>
      </dgm:t>
    </dgm:pt>
    <dgm:pt modelId="{73887071-BABC-4E23-805F-44EE91CAD2A2}" type="pres">
      <dgm:prSet presAssocID="{340FEB73-DB55-4D12-9609-5CE1D807E46D}" presName="Name13" presStyleLbl="parChTrans1D2" presStyleIdx="1" presStyleCnt="11"/>
      <dgm:spPr/>
      <dgm:t>
        <a:bodyPr/>
        <a:lstStyle/>
        <a:p>
          <a:endParaRPr lang="en-GB"/>
        </a:p>
      </dgm:t>
    </dgm:pt>
    <dgm:pt modelId="{FC17552D-A08E-4A0F-981D-54E22F22071E}" type="pres">
      <dgm:prSet presAssocID="{6A2C53AD-294B-4E21-88F6-D5A84F215AE6}" presName="childText" presStyleLbl="bgAcc1" presStyleIdx="1" presStyleCnt="11" custScaleX="161824">
        <dgm:presLayoutVars>
          <dgm:bulletEnabled val="1"/>
        </dgm:presLayoutVars>
      </dgm:prSet>
      <dgm:spPr/>
      <dgm:t>
        <a:bodyPr/>
        <a:lstStyle/>
        <a:p>
          <a:endParaRPr lang="en-GB"/>
        </a:p>
      </dgm:t>
    </dgm:pt>
    <dgm:pt modelId="{89A16D84-3566-4251-86E6-B52E96BF97CA}" type="pres">
      <dgm:prSet presAssocID="{293F955E-64EC-49BE-A9CF-BFE2569BDD00}" presName="Name13" presStyleLbl="parChTrans1D2" presStyleIdx="2" presStyleCnt="11"/>
      <dgm:spPr/>
      <dgm:t>
        <a:bodyPr/>
        <a:lstStyle/>
        <a:p>
          <a:endParaRPr lang="en-GB"/>
        </a:p>
      </dgm:t>
    </dgm:pt>
    <dgm:pt modelId="{13C04BE2-EF7E-4F9B-A78E-614DB88C17F2}" type="pres">
      <dgm:prSet presAssocID="{69EFD5A8-5CFC-4798-AE8D-69C76ECC7534}" presName="childText" presStyleLbl="bgAcc1" presStyleIdx="2" presStyleCnt="11" custScaleX="161824">
        <dgm:presLayoutVars>
          <dgm:bulletEnabled val="1"/>
        </dgm:presLayoutVars>
      </dgm:prSet>
      <dgm:spPr/>
      <dgm:t>
        <a:bodyPr/>
        <a:lstStyle/>
        <a:p>
          <a:endParaRPr lang="en-GB"/>
        </a:p>
      </dgm:t>
    </dgm:pt>
    <dgm:pt modelId="{1B31979E-335D-4FBA-A48F-F539A6EA9719}" type="pres">
      <dgm:prSet presAssocID="{4ECC714E-F26B-4778-90D5-07E6E2AA814C}" presName="Name13" presStyleLbl="parChTrans1D2" presStyleIdx="3" presStyleCnt="11"/>
      <dgm:spPr/>
      <dgm:t>
        <a:bodyPr/>
        <a:lstStyle/>
        <a:p>
          <a:endParaRPr lang="en-GB"/>
        </a:p>
      </dgm:t>
    </dgm:pt>
    <dgm:pt modelId="{C0AD76E7-E32C-4958-9828-6A88D84DB91D}" type="pres">
      <dgm:prSet presAssocID="{B0B3C3AD-0743-4064-AE95-10E4212D5AFF}" presName="childText" presStyleLbl="bgAcc1" presStyleIdx="3" presStyleCnt="11" custScaleX="161824">
        <dgm:presLayoutVars>
          <dgm:bulletEnabled val="1"/>
        </dgm:presLayoutVars>
      </dgm:prSet>
      <dgm:spPr/>
      <dgm:t>
        <a:bodyPr/>
        <a:lstStyle/>
        <a:p>
          <a:endParaRPr lang="en-GB"/>
        </a:p>
      </dgm:t>
    </dgm:pt>
    <dgm:pt modelId="{30800C4C-DD83-42CC-B580-611CCAA429C5}" type="pres">
      <dgm:prSet presAssocID="{2FE146D6-ACAF-4CC9-B394-E4589D91A082}" presName="root" presStyleCnt="0"/>
      <dgm:spPr/>
    </dgm:pt>
    <dgm:pt modelId="{19430991-46D3-44DD-B027-CDFD97BC1381}" type="pres">
      <dgm:prSet presAssocID="{2FE146D6-ACAF-4CC9-B394-E4589D91A082}" presName="rootComposite" presStyleCnt="0"/>
      <dgm:spPr/>
    </dgm:pt>
    <dgm:pt modelId="{96127FFF-B5D4-4C8C-AD76-8A2553B0E08D}" type="pres">
      <dgm:prSet presAssocID="{2FE146D6-ACAF-4CC9-B394-E4589D91A082}" presName="rootText" presStyleLbl="node1" presStyleIdx="1" presStyleCnt="3" custScaleX="129459"/>
      <dgm:spPr/>
      <dgm:t>
        <a:bodyPr/>
        <a:lstStyle/>
        <a:p>
          <a:endParaRPr lang="en-GB"/>
        </a:p>
      </dgm:t>
    </dgm:pt>
    <dgm:pt modelId="{4B860533-4328-4E87-BA9D-3949072DEE31}" type="pres">
      <dgm:prSet presAssocID="{2FE146D6-ACAF-4CC9-B394-E4589D91A082}" presName="rootConnector" presStyleLbl="node1" presStyleIdx="1" presStyleCnt="3"/>
      <dgm:spPr/>
      <dgm:t>
        <a:bodyPr/>
        <a:lstStyle/>
        <a:p>
          <a:endParaRPr lang="en-GB"/>
        </a:p>
      </dgm:t>
    </dgm:pt>
    <dgm:pt modelId="{887AA55E-9DE2-4867-B6B7-3800E1758AB6}" type="pres">
      <dgm:prSet presAssocID="{2FE146D6-ACAF-4CC9-B394-E4589D91A082}" presName="childShape" presStyleCnt="0"/>
      <dgm:spPr/>
    </dgm:pt>
    <dgm:pt modelId="{5CB269F8-FBFA-444C-BD32-9D04555F6F21}" type="pres">
      <dgm:prSet presAssocID="{E8FC8C53-9B32-4A3F-907E-875B0B40932B}" presName="Name13" presStyleLbl="parChTrans1D2" presStyleIdx="4" presStyleCnt="11"/>
      <dgm:spPr/>
      <dgm:t>
        <a:bodyPr/>
        <a:lstStyle/>
        <a:p>
          <a:endParaRPr lang="en-GB"/>
        </a:p>
      </dgm:t>
    </dgm:pt>
    <dgm:pt modelId="{65750EBD-42D4-4EFF-ABFA-FEA4B8F5FC9A}" type="pres">
      <dgm:prSet presAssocID="{C41F965A-2912-4111-BB60-810DF2833F4A}" presName="childText" presStyleLbl="bgAcc1" presStyleIdx="4" presStyleCnt="11" custScaleX="161824">
        <dgm:presLayoutVars>
          <dgm:bulletEnabled val="1"/>
        </dgm:presLayoutVars>
      </dgm:prSet>
      <dgm:spPr/>
      <dgm:t>
        <a:bodyPr/>
        <a:lstStyle/>
        <a:p>
          <a:endParaRPr lang="en-GB"/>
        </a:p>
      </dgm:t>
    </dgm:pt>
    <dgm:pt modelId="{6326852E-CC04-464A-97D7-FDE2A2F5A8E0}" type="pres">
      <dgm:prSet presAssocID="{0B65D8C1-105F-42D4-BB2D-0360133D2385}" presName="Name13" presStyleLbl="parChTrans1D2" presStyleIdx="5" presStyleCnt="11"/>
      <dgm:spPr/>
      <dgm:t>
        <a:bodyPr/>
        <a:lstStyle/>
        <a:p>
          <a:endParaRPr lang="en-GB"/>
        </a:p>
      </dgm:t>
    </dgm:pt>
    <dgm:pt modelId="{10D4B127-F943-4B83-BE6D-0482B50D152B}" type="pres">
      <dgm:prSet presAssocID="{404DC6ED-4FD6-4DFE-B2F2-B2F73109FEE0}" presName="childText" presStyleLbl="bgAcc1" presStyleIdx="5" presStyleCnt="11" custScaleX="161824">
        <dgm:presLayoutVars>
          <dgm:bulletEnabled val="1"/>
        </dgm:presLayoutVars>
      </dgm:prSet>
      <dgm:spPr/>
      <dgm:t>
        <a:bodyPr/>
        <a:lstStyle/>
        <a:p>
          <a:endParaRPr lang="en-GB"/>
        </a:p>
      </dgm:t>
    </dgm:pt>
    <dgm:pt modelId="{0AE2658D-4452-4158-A13B-251BE0B2AE07}" type="pres">
      <dgm:prSet presAssocID="{F0A3C1F7-F219-4358-8BBA-05CCDD6475D2}" presName="Name13" presStyleLbl="parChTrans1D2" presStyleIdx="6" presStyleCnt="11"/>
      <dgm:spPr/>
      <dgm:t>
        <a:bodyPr/>
        <a:lstStyle/>
        <a:p>
          <a:endParaRPr lang="en-GB"/>
        </a:p>
      </dgm:t>
    </dgm:pt>
    <dgm:pt modelId="{45D0A40B-2EB5-4AAD-91AA-31675BC3752E}" type="pres">
      <dgm:prSet presAssocID="{B1240994-771A-4A3F-AB30-C4A6AEAF60C3}" presName="childText" presStyleLbl="bgAcc1" presStyleIdx="6" presStyleCnt="11" custScaleX="161824">
        <dgm:presLayoutVars>
          <dgm:bulletEnabled val="1"/>
        </dgm:presLayoutVars>
      </dgm:prSet>
      <dgm:spPr/>
      <dgm:t>
        <a:bodyPr/>
        <a:lstStyle/>
        <a:p>
          <a:endParaRPr lang="en-GB"/>
        </a:p>
      </dgm:t>
    </dgm:pt>
    <dgm:pt modelId="{E3EE32B5-5EA5-4B68-B602-ECBB96202320}" type="pres">
      <dgm:prSet presAssocID="{2A138274-A350-4586-9710-F09D1888546E}" presName="Name13" presStyleLbl="parChTrans1D2" presStyleIdx="7" presStyleCnt="11"/>
      <dgm:spPr/>
      <dgm:t>
        <a:bodyPr/>
        <a:lstStyle/>
        <a:p>
          <a:endParaRPr lang="en-GB"/>
        </a:p>
      </dgm:t>
    </dgm:pt>
    <dgm:pt modelId="{6B6C94FC-6F12-4399-87B9-3E8A249E7927}" type="pres">
      <dgm:prSet presAssocID="{C9908AA9-299F-4620-81C8-FF962617A3EE}" presName="childText" presStyleLbl="bgAcc1" presStyleIdx="7" presStyleCnt="11" custScaleX="161824">
        <dgm:presLayoutVars>
          <dgm:bulletEnabled val="1"/>
        </dgm:presLayoutVars>
      </dgm:prSet>
      <dgm:spPr/>
      <dgm:t>
        <a:bodyPr/>
        <a:lstStyle/>
        <a:p>
          <a:endParaRPr lang="en-GB"/>
        </a:p>
      </dgm:t>
    </dgm:pt>
    <dgm:pt modelId="{6D87F674-A641-4049-AFAC-3B1B0B0B004B}" type="pres">
      <dgm:prSet presAssocID="{94F76218-5CD5-4EE8-937E-827685B77398}" presName="root" presStyleCnt="0"/>
      <dgm:spPr/>
    </dgm:pt>
    <dgm:pt modelId="{9AD9B421-6EEA-4642-BC0B-F3EC4C6D93CB}" type="pres">
      <dgm:prSet presAssocID="{94F76218-5CD5-4EE8-937E-827685B77398}" presName="rootComposite" presStyleCnt="0"/>
      <dgm:spPr/>
    </dgm:pt>
    <dgm:pt modelId="{581BF12C-0B36-48B9-8FEE-356D0A04D458}" type="pres">
      <dgm:prSet presAssocID="{94F76218-5CD5-4EE8-937E-827685B77398}" presName="rootText" presStyleLbl="node1" presStyleIdx="2" presStyleCnt="3" custScaleX="129459"/>
      <dgm:spPr/>
      <dgm:t>
        <a:bodyPr/>
        <a:lstStyle/>
        <a:p>
          <a:endParaRPr lang="en-GB"/>
        </a:p>
      </dgm:t>
    </dgm:pt>
    <dgm:pt modelId="{9B1DB5E5-B734-4C96-B469-43281B5AEE8B}" type="pres">
      <dgm:prSet presAssocID="{94F76218-5CD5-4EE8-937E-827685B77398}" presName="rootConnector" presStyleLbl="node1" presStyleIdx="2" presStyleCnt="3"/>
      <dgm:spPr/>
      <dgm:t>
        <a:bodyPr/>
        <a:lstStyle/>
        <a:p>
          <a:endParaRPr lang="en-GB"/>
        </a:p>
      </dgm:t>
    </dgm:pt>
    <dgm:pt modelId="{56CFE9C9-2253-493C-A0CD-0B495F711535}" type="pres">
      <dgm:prSet presAssocID="{94F76218-5CD5-4EE8-937E-827685B77398}" presName="childShape" presStyleCnt="0"/>
      <dgm:spPr/>
    </dgm:pt>
    <dgm:pt modelId="{33762D69-5EBD-4BC8-93DF-7D878A984D5D}" type="pres">
      <dgm:prSet presAssocID="{3084D8B9-1305-468C-B61B-203D1F3ED638}" presName="Name13" presStyleLbl="parChTrans1D2" presStyleIdx="8" presStyleCnt="11"/>
      <dgm:spPr/>
      <dgm:t>
        <a:bodyPr/>
        <a:lstStyle/>
        <a:p>
          <a:endParaRPr lang="en-GB"/>
        </a:p>
      </dgm:t>
    </dgm:pt>
    <dgm:pt modelId="{91BEC6D2-F609-445C-9ABD-72C6E5AD82A1}" type="pres">
      <dgm:prSet presAssocID="{F435A90E-11C7-4BEE-92FE-A7179E2F8B24}" presName="childText" presStyleLbl="bgAcc1" presStyleIdx="8" presStyleCnt="11" custScaleX="161824">
        <dgm:presLayoutVars>
          <dgm:bulletEnabled val="1"/>
        </dgm:presLayoutVars>
      </dgm:prSet>
      <dgm:spPr/>
      <dgm:t>
        <a:bodyPr/>
        <a:lstStyle/>
        <a:p>
          <a:endParaRPr lang="en-GB"/>
        </a:p>
      </dgm:t>
    </dgm:pt>
    <dgm:pt modelId="{48C428D0-AE54-4BB3-B3FA-C4C8F120B5EE}" type="pres">
      <dgm:prSet presAssocID="{6B487159-567F-4F93-BBFC-2BE66FEE9442}" presName="Name13" presStyleLbl="parChTrans1D2" presStyleIdx="9" presStyleCnt="11"/>
      <dgm:spPr/>
      <dgm:t>
        <a:bodyPr/>
        <a:lstStyle/>
        <a:p>
          <a:endParaRPr lang="en-GB"/>
        </a:p>
      </dgm:t>
    </dgm:pt>
    <dgm:pt modelId="{AAE90C42-72D2-49C6-BEF7-8EA1DC456D8C}" type="pres">
      <dgm:prSet presAssocID="{82A44DA4-3EBB-4280-8343-A6786A0F4257}" presName="childText" presStyleLbl="bgAcc1" presStyleIdx="9" presStyleCnt="11" custScaleX="161824">
        <dgm:presLayoutVars>
          <dgm:bulletEnabled val="1"/>
        </dgm:presLayoutVars>
      </dgm:prSet>
      <dgm:spPr/>
      <dgm:t>
        <a:bodyPr/>
        <a:lstStyle/>
        <a:p>
          <a:endParaRPr lang="en-GB"/>
        </a:p>
      </dgm:t>
    </dgm:pt>
    <dgm:pt modelId="{63853A00-461E-4876-AA91-B74F2699B97D}" type="pres">
      <dgm:prSet presAssocID="{966B064D-A184-49F3-B8F8-C239EF4BE168}" presName="Name13" presStyleLbl="parChTrans1D2" presStyleIdx="10" presStyleCnt="11"/>
      <dgm:spPr/>
      <dgm:t>
        <a:bodyPr/>
        <a:lstStyle/>
        <a:p>
          <a:endParaRPr lang="en-GB"/>
        </a:p>
      </dgm:t>
    </dgm:pt>
    <dgm:pt modelId="{32567AD2-1F1C-45A8-9147-2ABEB627FDC8}" type="pres">
      <dgm:prSet presAssocID="{778AC05B-2A21-4691-9359-47DC8AC7E657}" presName="childText" presStyleLbl="bgAcc1" presStyleIdx="10" presStyleCnt="11" custScaleX="161824">
        <dgm:presLayoutVars>
          <dgm:bulletEnabled val="1"/>
        </dgm:presLayoutVars>
      </dgm:prSet>
      <dgm:spPr/>
      <dgm:t>
        <a:bodyPr/>
        <a:lstStyle/>
        <a:p>
          <a:endParaRPr lang="en-GB"/>
        </a:p>
      </dgm:t>
    </dgm:pt>
  </dgm:ptLst>
  <dgm:cxnLst>
    <dgm:cxn modelId="{5E89AB4D-2A18-43DB-BB30-E4731313AB57}" type="presOf" srcId="{D0859EC6-4E77-4559-B93C-7EB8E268F677}" destId="{5016D8A3-66E5-47CF-9EB0-235DBE5411DD}" srcOrd="0" destOrd="0" presId="urn:microsoft.com/office/officeart/2005/8/layout/hierarchy3"/>
    <dgm:cxn modelId="{B571A27A-C86E-4589-9153-D3DDB2AFD8AD}" type="presOf" srcId="{6A2C53AD-294B-4E21-88F6-D5A84F215AE6}" destId="{FC17552D-A08E-4A0F-981D-54E22F22071E}" srcOrd="0" destOrd="0" presId="urn:microsoft.com/office/officeart/2005/8/layout/hierarchy3"/>
    <dgm:cxn modelId="{1A34A238-77CA-4353-A3CB-61DBCF2DFE53}" srcId="{2FE146D6-ACAF-4CC9-B394-E4589D91A082}" destId="{C41F965A-2912-4111-BB60-810DF2833F4A}" srcOrd="0" destOrd="0" parTransId="{E8FC8C53-9B32-4A3F-907E-875B0B40932B}" sibTransId="{701B5C3A-9B3E-4104-A63E-D0B5C39482D2}"/>
    <dgm:cxn modelId="{60BE58BD-84DC-4AA2-92ED-4C538F73C716}" type="presOf" srcId="{2FE146D6-ACAF-4CC9-B394-E4589D91A082}" destId="{4B860533-4328-4E87-BA9D-3949072DEE31}" srcOrd="1" destOrd="0" presId="urn:microsoft.com/office/officeart/2005/8/layout/hierarchy3"/>
    <dgm:cxn modelId="{EA5930C3-CBD4-4C87-BB8F-8EF72B778FD6}" type="presOf" srcId="{69EFD5A8-5CFC-4798-AE8D-69C76ECC7534}" destId="{13C04BE2-EF7E-4F9B-A78E-614DB88C17F2}" srcOrd="0" destOrd="0" presId="urn:microsoft.com/office/officeart/2005/8/layout/hierarchy3"/>
    <dgm:cxn modelId="{CEB10675-8F3F-4A54-87CD-6A21AFB14B33}" type="presOf" srcId="{2A138274-A350-4586-9710-F09D1888546E}" destId="{E3EE32B5-5EA5-4B68-B602-ECBB96202320}" srcOrd="0" destOrd="0" presId="urn:microsoft.com/office/officeart/2005/8/layout/hierarchy3"/>
    <dgm:cxn modelId="{70DEFA0B-14AE-4379-86BE-6E115A49F7F9}" type="presOf" srcId="{B89000C0-4531-477B-8325-BFAB69DFE0EC}" destId="{54AF6242-92DA-49A1-BB66-6D9138F87680}" srcOrd="1" destOrd="0" presId="urn:microsoft.com/office/officeart/2005/8/layout/hierarchy3"/>
    <dgm:cxn modelId="{BA7E466C-C076-46D5-8CD5-03914E98BDCA}" srcId="{D0859EC6-4E77-4559-B93C-7EB8E268F677}" destId="{2FE146D6-ACAF-4CC9-B394-E4589D91A082}" srcOrd="1" destOrd="0" parTransId="{CE63D548-D730-40B7-9F62-2C6B41965C83}" sibTransId="{25ED69CD-C9C3-4AA5-92F2-FA44E397286D}"/>
    <dgm:cxn modelId="{2DC08517-701F-427F-BCF3-8B2913A3D994}" type="presOf" srcId="{404DC6ED-4FD6-4DFE-B2F2-B2F73109FEE0}" destId="{10D4B127-F943-4B83-BE6D-0482B50D152B}" srcOrd="0" destOrd="0" presId="urn:microsoft.com/office/officeart/2005/8/layout/hierarchy3"/>
    <dgm:cxn modelId="{76A65B8E-DB54-4C12-A46B-252630C8DF13}" type="presOf" srcId="{B0B3C3AD-0743-4064-AE95-10E4212D5AFF}" destId="{C0AD76E7-E32C-4958-9828-6A88D84DB91D}" srcOrd="0" destOrd="0" presId="urn:microsoft.com/office/officeart/2005/8/layout/hierarchy3"/>
    <dgm:cxn modelId="{01F2D619-E984-49EC-988E-045B9B4D30F0}" srcId="{2FE146D6-ACAF-4CC9-B394-E4589D91A082}" destId="{C9908AA9-299F-4620-81C8-FF962617A3EE}" srcOrd="3" destOrd="0" parTransId="{2A138274-A350-4586-9710-F09D1888546E}" sibTransId="{F1A70205-3B62-40B8-AB46-2F8FED3ED43A}"/>
    <dgm:cxn modelId="{444BB052-05E6-452C-A381-D4D8B6482B33}" srcId="{2FE146D6-ACAF-4CC9-B394-E4589D91A082}" destId="{B1240994-771A-4A3F-AB30-C4A6AEAF60C3}" srcOrd="2" destOrd="0" parTransId="{F0A3C1F7-F219-4358-8BBA-05CCDD6475D2}" sibTransId="{87534566-0F66-447F-8B01-D221DF756A1D}"/>
    <dgm:cxn modelId="{D1E79B1B-FF66-4523-855E-48D00665133B}" type="presOf" srcId="{C9908AA9-299F-4620-81C8-FF962617A3EE}" destId="{6B6C94FC-6F12-4399-87B9-3E8A249E7927}" srcOrd="0" destOrd="0" presId="urn:microsoft.com/office/officeart/2005/8/layout/hierarchy3"/>
    <dgm:cxn modelId="{7078C898-641F-4017-8375-3D3467C1E202}" srcId="{94F76218-5CD5-4EE8-937E-827685B77398}" destId="{82A44DA4-3EBB-4280-8343-A6786A0F4257}" srcOrd="1" destOrd="0" parTransId="{6B487159-567F-4F93-BBFC-2BE66FEE9442}" sibTransId="{3206A627-043B-4938-8F06-01921F13A8A0}"/>
    <dgm:cxn modelId="{53C547A9-E76F-4E4C-B23A-B163CC39C6EE}" type="presOf" srcId="{340FEB73-DB55-4D12-9609-5CE1D807E46D}" destId="{73887071-BABC-4E23-805F-44EE91CAD2A2}" srcOrd="0" destOrd="0" presId="urn:microsoft.com/office/officeart/2005/8/layout/hierarchy3"/>
    <dgm:cxn modelId="{46341861-0DCA-4060-9DA5-A72B6ADEEC87}" type="presOf" srcId="{F0A3C1F7-F219-4358-8BBA-05CCDD6475D2}" destId="{0AE2658D-4452-4158-A13B-251BE0B2AE07}" srcOrd="0" destOrd="0" presId="urn:microsoft.com/office/officeart/2005/8/layout/hierarchy3"/>
    <dgm:cxn modelId="{78493D43-8518-4203-959F-3A081E57409F}" type="presOf" srcId="{0B65D8C1-105F-42D4-BB2D-0360133D2385}" destId="{6326852E-CC04-464A-97D7-FDE2A2F5A8E0}" srcOrd="0" destOrd="0" presId="urn:microsoft.com/office/officeart/2005/8/layout/hierarchy3"/>
    <dgm:cxn modelId="{290BE021-54F8-40F5-95A1-D5E371C11D33}" type="presOf" srcId="{82A44DA4-3EBB-4280-8343-A6786A0F4257}" destId="{AAE90C42-72D2-49C6-BEF7-8EA1DC456D8C}" srcOrd="0" destOrd="0" presId="urn:microsoft.com/office/officeart/2005/8/layout/hierarchy3"/>
    <dgm:cxn modelId="{196B7298-EC18-408D-9AF2-1E6EACD30252}" srcId="{2FE146D6-ACAF-4CC9-B394-E4589D91A082}" destId="{404DC6ED-4FD6-4DFE-B2F2-B2F73109FEE0}" srcOrd="1" destOrd="0" parTransId="{0B65D8C1-105F-42D4-BB2D-0360133D2385}" sibTransId="{DA854770-F8B0-47F1-B4D6-B4F6EE7164E0}"/>
    <dgm:cxn modelId="{A79913D5-ADEF-4BE4-9C00-EBA4D7A4184B}" type="presOf" srcId="{A564B487-5746-4766-B084-A547A803E427}" destId="{69DDF93F-4ED6-48A7-89DD-2407285CAE32}" srcOrd="0" destOrd="0" presId="urn:microsoft.com/office/officeart/2005/8/layout/hierarchy3"/>
    <dgm:cxn modelId="{07C770D3-9E6E-49F5-9FDD-4CA5A3839667}" type="presOf" srcId="{70259D2B-D386-4DD1-8E25-EE373382DE30}" destId="{7E154438-E42A-466E-A44F-883E9D5AE215}" srcOrd="0" destOrd="0" presId="urn:microsoft.com/office/officeart/2005/8/layout/hierarchy3"/>
    <dgm:cxn modelId="{8588726D-86F4-4DA7-BD09-AB6ED477C5C1}" srcId="{B89000C0-4531-477B-8325-BFAB69DFE0EC}" destId="{70259D2B-D386-4DD1-8E25-EE373382DE30}" srcOrd="0" destOrd="0" parTransId="{A564B487-5746-4766-B084-A547A803E427}" sibTransId="{2EFD930F-3034-48F0-9FF5-88B1781698D1}"/>
    <dgm:cxn modelId="{F2A1A219-C0B9-4D5C-A92C-782ABBE82265}" type="presOf" srcId="{3084D8B9-1305-468C-B61B-203D1F3ED638}" destId="{33762D69-5EBD-4BC8-93DF-7D878A984D5D}" srcOrd="0" destOrd="0" presId="urn:microsoft.com/office/officeart/2005/8/layout/hierarchy3"/>
    <dgm:cxn modelId="{88DCBEE9-C8AA-4372-B499-9CD508926AAC}" srcId="{94F76218-5CD5-4EE8-937E-827685B77398}" destId="{F435A90E-11C7-4BEE-92FE-A7179E2F8B24}" srcOrd="0" destOrd="0" parTransId="{3084D8B9-1305-468C-B61B-203D1F3ED638}" sibTransId="{AC94E0A6-6D69-48A9-999A-E4D183D39FF1}"/>
    <dgm:cxn modelId="{4A01D146-DE97-413D-8C6A-8CFBFA2DE637}" srcId="{D0859EC6-4E77-4559-B93C-7EB8E268F677}" destId="{94F76218-5CD5-4EE8-937E-827685B77398}" srcOrd="2" destOrd="0" parTransId="{A94BC793-DA7A-4385-B0F1-85A3D919AA37}" sibTransId="{9FC711DA-BFC2-4289-8561-7EED97826B44}"/>
    <dgm:cxn modelId="{2C9DB0E9-01CB-4EB1-847E-9126DE76A5BC}" srcId="{B89000C0-4531-477B-8325-BFAB69DFE0EC}" destId="{69EFD5A8-5CFC-4798-AE8D-69C76ECC7534}" srcOrd="2" destOrd="0" parTransId="{293F955E-64EC-49BE-A9CF-BFE2569BDD00}" sibTransId="{7F3D4F04-A922-4FF2-8904-947A843E3C5E}"/>
    <dgm:cxn modelId="{1738589B-D907-451C-98D5-CE6EB6B90273}" type="presOf" srcId="{293F955E-64EC-49BE-A9CF-BFE2569BDD00}" destId="{89A16D84-3566-4251-86E6-B52E96BF97CA}" srcOrd="0" destOrd="0" presId="urn:microsoft.com/office/officeart/2005/8/layout/hierarchy3"/>
    <dgm:cxn modelId="{04806D04-A06A-434F-9C47-A343FEFE5689}" type="presOf" srcId="{966B064D-A184-49F3-B8F8-C239EF4BE168}" destId="{63853A00-461E-4876-AA91-B74F2699B97D}" srcOrd="0" destOrd="0" presId="urn:microsoft.com/office/officeart/2005/8/layout/hierarchy3"/>
    <dgm:cxn modelId="{F66E757F-BB03-449C-BBC1-C340A87694B1}" type="presOf" srcId="{F435A90E-11C7-4BEE-92FE-A7179E2F8B24}" destId="{91BEC6D2-F609-445C-9ABD-72C6E5AD82A1}" srcOrd="0" destOrd="0" presId="urn:microsoft.com/office/officeart/2005/8/layout/hierarchy3"/>
    <dgm:cxn modelId="{AEC731EF-24D1-45DB-9941-67DAA97959A0}" type="presOf" srcId="{E8FC8C53-9B32-4A3F-907E-875B0B40932B}" destId="{5CB269F8-FBFA-444C-BD32-9D04555F6F21}" srcOrd="0" destOrd="0" presId="urn:microsoft.com/office/officeart/2005/8/layout/hierarchy3"/>
    <dgm:cxn modelId="{54AC4B7D-7700-4209-9D00-8334D505FE75}" type="presOf" srcId="{94F76218-5CD5-4EE8-937E-827685B77398}" destId="{9B1DB5E5-B734-4C96-B469-43281B5AEE8B}" srcOrd="1" destOrd="0" presId="urn:microsoft.com/office/officeart/2005/8/layout/hierarchy3"/>
    <dgm:cxn modelId="{4BF61F14-9657-4B84-845F-025555EC432C}" type="presOf" srcId="{2FE146D6-ACAF-4CC9-B394-E4589D91A082}" destId="{96127FFF-B5D4-4C8C-AD76-8A2553B0E08D}" srcOrd="0" destOrd="0" presId="urn:microsoft.com/office/officeart/2005/8/layout/hierarchy3"/>
    <dgm:cxn modelId="{41D4E28D-D175-40F2-9FC3-FA2E58979082}" srcId="{B89000C0-4531-477B-8325-BFAB69DFE0EC}" destId="{6A2C53AD-294B-4E21-88F6-D5A84F215AE6}" srcOrd="1" destOrd="0" parTransId="{340FEB73-DB55-4D12-9609-5CE1D807E46D}" sibTransId="{E2E4B803-9BF3-4047-A1A8-76D538B850BE}"/>
    <dgm:cxn modelId="{8380936E-071C-43A6-817E-092C2FC14901}" type="presOf" srcId="{C41F965A-2912-4111-BB60-810DF2833F4A}" destId="{65750EBD-42D4-4EFF-ABFA-FEA4B8F5FC9A}" srcOrd="0" destOrd="0" presId="urn:microsoft.com/office/officeart/2005/8/layout/hierarchy3"/>
    <dgm:cxn modelId="{990EE6C5-79F7-431B-A976-EB2753E50E9F}" type="presOf" srcId="{B89000C0-4531-477B-8325-BFAB69DFE0EC}" destId="{3987E149-0A02-463B-BB67-BD1BD99C85A4}" srcOrd="0" destOrd="0" presId="urn:microsoft.com/office/officeart/2005/8/layout/hierarchy3"/>
    <dgm:cxn modelId="{68560EC0-0522-4518-9529-B279E2886996}" srcId="{D0859EC6-4E77-4559-B93C-7EB8E268F677}" destId="{B89000C0-4531-477B-8325-BFAB69DFE0EC}" srcOrd="0" destOrd="0" parTransId="{DF1B32FD-88A4-4D98-BAB8-3D36E68F18B7}" sibTransId="{D700DE89-FEE1-444A-ABA5-2FE5F66E88B6}"/>
    <dgm:cxn modelId="{AF181F08-A5C3-4E65-9C79-702EE4F248CE}" srcId="{B89000C0-4531-477B-8325-BFAB69DFE0EC}" destId="{B0B3C3AD-0743-4064-AE95-10E4212D5AFF}" srcOrd="3" destOrd="0" parTransId="{4ECC714E-F26B-4778-90D5-07E6E2AA814C}" sibTransId="{D4428C04-4BF4-4362-B688-AB7401FF2727}"/>
    <dgm:cxn modelId="{F78488C6-BE28-420B-81E6-2DB68CA3EB42}" type="presOf" srcId="{6B487159-567F-4F93-BBFC-2BE66FEE9442}" destId="{48C428D0-AE54-4BB3-B3FA-C4C8F120B5EE}" srcOrd="0" destOrd="0" presId="urn:microsoft.com/office/officeart/2005/8/layout/hierarchy3"/>
    <dgm:cxn modelId="{D3494F4D-37AD-44E5-B8FC-9C958BB28E15}" type="presOf" srcId="{B1240994-771A-4A3F-AB30-C4A6AEAF60C3}" destId="{45D0A40B-2EB5-4AAD-91AA-31675BC3752E}" srcOrd="0" destOrd="0" presId="urn:microsoft.com/office/officeart/2005/8/layout/hierarchy3"/>
    <dgm:cxn modelId="{5032F4D7-C6A8-4B33-A0B4-9B11BD7F068F}" type="presOf" srcId="{778AC05B-2A21-4691-9359-47DC8AC7E657}" destId="{32567AD2-1F1C-45A8-9147-2ABEB627FDC8}" srcOrd="0" destOrd="0" presId="urn:microsoft.com/office/officeart/2005/8/layout/hierarchy3"/>
    <dgm:cxn modelId="{4279F3B1-2BF5-41FA-A309-AD5B275E5ABC}" type="presOf" srcId="{4ECC714E-F26B-4778-90D5-07E6E2AA814C}" destId="{1B31979E-335D-4FBA-A48F-F539A6EA9719}" srcOrd="0" destOrd="0" presId="urn:microsoft.com/office/officeart/2005/8/layout/hierarchy3"/>
    <dgm:cxn modelId="{EB521D77-9439-4CBA-919E-CCA72B538880}" srcId="{94F76218-5CD5-4EE8-937E-827685B77398}" destId="{778AC05B-2A21-4691-9359-47DC8AC7E657}" srcOrd="2" destOrd="0" parTransId="{966B064D-A184-49F3-B8F8-C239EF4BE168}" sibTransId="{CFCB479E-3311-4B33-A782-ECC46C951C71}"/>
    <dgm:cxn modelId="{F1D7B4BA-A7A8-4D1C-BB9E-8AC432715F6F}" type="presOf" srcId="{94F76218-5CD5-4EE8-937E-827685B77398}" destId="{581BF12C-0B36-48B9-8FEE-356D0A04D458}" srcOrd="0" destOrd="0" presId="urn:microsoft.com/office/officeart/2005/8/layout/hierarchy3"/>
    <dgm:cxn modelId="{6F9A0D24-162E-4103-B925-C0487A6EA8E8}" type="presParOf" srcId="{5016D8A3-66E5-47CF-9EB0-235DBE5411DD}" destId="{C68B34AB-AF5E-4FC1-9B12-0B1CF335D42F}" srcOrd="0" destOrd="0" presId="urn:microsoft.com/office/officeart/2005/8/layout/hierarchy3"/>
    <dgm:cxn modelId="{2154FD31-2012-4B64-8315-959BBFB63F14}" type="presParOf" srcId="{C68B34AB-AF5E-4FC1-9B12-0B1CF335D42F}" destId="{5F2856A5-B779-41E1-AAD5-CED864568663}" srcOrd="0" destOrd="0" presId="urn:microsoft.com/office/officeart/2005/8/layout/hierarchy3"/>
    <dgm:cxn modelId="{35F8FF24-D25C-4AFA-839B-70C3A36035F4}" type="presParOf" srcId="{5F2856A5-B779-41E1-AAD5-CED864568663}" destId="{3987E149-0A02-463B-BB67-BD1BD99C85A4}" srcOrd="0" destOrd="0" presId="urn:microsoft.com/office/officeart/2005/8/layout/hierarchy3"/>
    <dgm:cxn modelId="{B265C2F0-A842-4795-8C96-03E8D44F4799}" type="presParOf" srcId="{5F2856A5-B779-41E1-AAD5-CED864568663}" destId="{54AF6242-92DA-49A1-BB66-6D9138F87680}" srcOrd="1" destOrd="0" presId="urn:microsoft.com/office/officeart/2005/8/layout/hierarchy3"/>
    <dgm:cxn modelId="{E3191F2F-98FA-4246-9A02-87FB1E8BB8F0}" type="presParOf" srcId="{C68B34AB-AF5E-4FC1-9B12-0B1CF335D42F}" destId="{748D43BA-B3BD-4F8D-8D39-66B402220855}" srcOrd="1" destOrd="0" presId="urn:microsoft.com/office/officeart/2005/8/layout/hierarchy3"/>
    <dgm:cxn modelId="{82BE1C49-95DB-4F15-9331-2066EA7FF98D}" type="presParOf" srcId="{748D43BA-B3BD-4F8D-8D39-66B402220855}" destId="{69DDF93F-4ED6-48A7-89DD-2407285CAE32}" srcOrd="0" destOrd="0" presId="urn:microsoft.com/office/officeart/2005/8/layout/hierarchy3"/>
    <dgm:cxn modelId="{2B1E5B80-7863-4647-A2AF-CB2EC909251E}" type="presParOf" srcId="{748D43BA-B3BD-4F8D-8D39-66B402220855}" destId="{7E154438-E42A-466E-A44F-883E9D5AE215}" srcOrd="1" destOrd="0" presId="urn:microsoft.com/office/officeart/2005/8/layout/hierarchy3"/>
    <dgm:cxn modelId="{96C950CB-3D51-45A9-AE17-7AD6F4B7544A}" type="presParOf" srcId="{748D43BA-B3BD-4F8D-8D39-66B402220855}" destId="{73887071-BABC-4E23-805F-44EE91CAD2A2}" srcOrd="2" destOrd="0" presId="urn:microsoft.com/office/officeart/2005/8/layout/hierarchy3"/>
    <dgm:cxn modelId="{61AF1554-2AA4-4EE1-8312-3B92D66D81AF}" type="presParOf" srcId="{748D43BA-B3BD-4F8D-8D39-66B402220855}" destId="{FC17552D-A08E-4A0F-981D-54E22F22071E}" srcOrd="3" destOrd="0" presId="urn:microsoft.com/office/officeart/2005/8/layout/hierarchy3"/>
    <dgm:cxn modelId="{F4366F26-F18D-4739-A2A3-77CE37EE9B44}" type="presParOf" srcId="{748D43BA-B3BD-4F8D-8D39-66B402220855}" destId="{89A16D84-3566-4251-86E6-B52E96BF97CA}" srcOrd="4" destOrd="0" presId="urn:microsoft.com/office/officeart/2005/8/layout/hierarchy3"/>
    <dgm:cxn modelId="{A1E8D9B7-F50E-4005-A4DD-9E486417A194}" type="presParOf" srcId="{748D43BA-B3BD-4F8D-8D39-66B402220855}" destId="{13C04BE2-EF7E-4F9B-A78E-614DB88C17F2}" srcOrd="5" destOrd="0" presId="urn:microsoft.com/office/officeart/2005/8/layout/hierarchy3"/>
    <dgm:cxn modelId="{7BB43B51-621B-46A1-A55E-B6494BEF5689}" type="presParOf" srcId="{748D43BA-B3BD-4F8D-8D39-66B402220855}" destId="{1B31979E-335D-4FBA-A48F-F539A6EA9719}" srcOrd="6" destOrd="0" presId="urn:microsoft.com/office/officeart/2005/8/layout/hierarchy3"/>
    <dgm:cxn modelId="{FEC736A2-EAD0-4921-A15B-1C129A31B203}" type="presParOf" srcId="{748D43BA-B3BD-4F8D-8D39-66B402220855}" destId="{C0AD76E7-E32C-4958-9828-6A88D84DB91D}" srcOrd="7" destOrd="0" presId="urn:microsoft.com/office/officeart/2005/8/layout/hierarchy3"/>
    <dgm:cxn modelId="{697EB790-9E52-46A5-AEA1-8F55A5B7141C}" type="presParOf" srcId="{5016D8A3-66E5-47CF-9EB0-235DBE5411DD}" destId="{30800C4C-DD83-42CC-B580-611CCAA429C5}" srcOrd="1" destOrd="0" presId="urn:microsoft.com/office/officeart/2005/8/layout/hierarchy3"/>
    <dgm:cxn modelId="{50D25378-5160-4088-A010-89CDC749E1B1}" type="presParOf" srcId="{30800C4C-DD83-42CC-B580-611CCAA429C5}" destId="{19430991-46D3-44DD-B027-CDFD97BC1381}" srcOrd="0" destOrd="0" presId="urn:microsoft.com/office/officeart/2005/8/layout/hierarchy3"/>
    <dgm:cxn modelId="{1E12112C-E91B-4156-B8A1-E51E81892B40}" type="presParOf" srcId="{19430991-46D3-44DD-B027-CDFD97BC1381}" destId="{96127FFF-B5D4-4C8C-AD76-8A2553B0E08D}" srcOrd="0" destOrd="0" presId="urn:microsoft.com/office/officeart/2005/8/layout/hierarchy3"/>
    <dgm:cxn modelId="{2DC35510-D16F-45A1-9F46-4194B25A9666}" type="presParOf" srcId="{19430991-46D3-44DD-B027-CDFD97BC1381}" destId="{4B860533-4328-4E87-BA9D-3949072DEE31}" srcOrd="1" destOrd="0" presId="urn:microsoft.com/office/officeart/2005/8/layout/hierarchy3"/>
    <dgm:cxn modelId="{C48ECB70-2D6D-46E0-92EF-A3D6CCC68813}" type="presParOf" srcId="{30800C4C-DD83-42CC-B580-611CCAA429C5}" destId="{887AA55E-9DE2-4867-B6B7-3800E1758AB6}" srcOrd="1" destOrd="0" presId="urn:microsoft.com/office/officeart/2005/8/layout/hierarchy3"/>
    <dgm:cxn modelId="{691825F0-07A8-4674-90A9-DA80879A15E7}" type="presParOf" srcId="{887AA55E-9DE2-4867-B6B7-3800E1758AB6}" destId="{5CB269F8-FBFA-444C-BD32-9D04555F6F21}" srcOrd="0" destOrd="0" presId="urn:microsoft.com/office/officeart/2005/8/layout/hierarchy3"/>
    <dgm:cxn modelId="{A1DBA196-459D-45A3-8AA1-95065C30E267}" type="presParOf" srcId="{887AA55E-9DE2-4867-B6B7-3800E1758AB6}" destId="{65750EBD-42D4-4EFF-ABFA-FEA4B8F5FC9A}" srcOrd="1" destOrd="0" presId="urn:microsoft.com/office/officeart/2005/8/layout/hierarchy3"/>
    <dgm:cxn modelId="{792560D5-4C71-4226-9EC5-3B8FCC2E0E42}" type="presParOf" srcId="{887AA55E-9DE2-4867-B6B7-3800E1758AB6}" destId="{6326852E-CC04-464A-97D7-FDE2A2F5A8E0}" srcOrd="2" destOrd="0" presId="urn:microsoft.com/office/officeart/2005/8/layout/hierarchy3"/>
    <dgm:cxn modelId="{1C3CBECA-56B0-4582-94DF-734D7AF8340C}" type="presParOf" srcId="{887AA55E-9DE2-4867-B6B7-3800E1758AB6}" destId="{10D4B127-F943-4B83-BE6D-0482B50D152B}" srcOrd="3" destOrd="0" presId="urn:microsoft.com/office/officeart/2005/8/layout/hierarchy3"/>
    <dgm:cxn modelId="{B3B790E8-18C3-413D-AF3C-439155CF1F32}" type="presParOf" srcId="{887AA55E-9DE2-4867-B6B7-3800E1758AB6}" destId="{0AE2658D-4452-4158-A13B-251BE0B2AE07}" srcOrd="4" destOrd="0" presId="urn:microsoft.com/office/officeart/2005/8/layout/hierarchy3"/>
    <dgm:cxn modelId="{25880BED-D814-4102-8CE2-D443774A5591}" type="presParOf" srcId="{887AA55E-9DE2-4867-B6B7-3800E1758AB6}" destId="{45D0A40B-2EB5-4AAD-91AA-31675BC3752E}" srcOrd="5" destOrd="0" presId="urn:microsoft.com/office/officeart/2005/8/layout/hierarchy3"/>
    <dgm:cxn modelId="{EE80DDA9-19EC-4275-9A51-62ADB14D7278}" type="presParOf" srcId="{887AA55E-9DE2-4867-B6B7-3800E1758AB6}" destId="{E3EE32B5-5EA5-4B68-B602-ECBB96202320}" srcOrd="6" destOrd="0" presId="urn:microsoft.com/office/officeart/2005/8/layout/hierarchy3"/>
    <dgm:cxn modelId="{B6C0A308-E916-4B21-A893-BBF040B58309}" type="presParOf" srcId="{887AA55E-9DE2-4867-B6B7-3800E1758AB6}" destId="{6B6C94FC-6F12-4399-87B9-3E8A249E7927}" srcOrd="7" destOrd="0" presId="urn:microsoft.com/office/officeart/2005/8/layout/hierarchy3"/>
    <dgm:cxn modelId="{021CC622-5C3F-4994-9ADA-7708F3839C42}" type="presParOf" srcId="{5016D8A3-66E5-47CF-9EB0-235DBE5411DD}" destId="{6D87F674-A641-4049-AFAC-3B1B0B0B004B}" srcOrd="2" destOrd="0" presId="urn:microsoft.com/office/officeart/2005/8/layout/hierarchy3"/>
    <dgm:cxn modelId="{E2A40D66-1494-4DE3-856E-5D9D0AAF4302}" type="presParOf" srcId="{6D87F674-A641-4049-AFAC-3B1B0B0B004B}" destId="{9AD9B421-6EEA-4642-BC0B-F3EC4C6D93CB}" srcOrd="0" destOrd="0" presId="urn:microsoft.com/office/officeart/2005/8/layout/hierarchy3"/>
    <dgm:cxn modelId="{94E26AD7-6F96-40B8-BD50-A83DBDB30AB9}" type="presParOf" srcId="{9AD9B421-6EEA-4642-BC0B-F3EC4C6D93CB}" destId="{581BF12C-0B36-48B9-8FEE-356D0A04D458}" srcOrd="0" destOrd="0" presId="urn:microsoft.com/office/officeart/2005/8/layout/hierarchy3"/>
    <dgm:cxn modelId="{CD03F1A2-35BD-4D34-B82D-09A68E01EC24}" type="presParOf" srcId="{9AD9B421-6EEA-4642-BC0B-F3EC4C6D93CB}" destId="{9B1DB5E5-B734-4C96-B469-43281B5AEE8B}" srcOrd="1" destOrd="0" presId="urn:microsoft.com/office/officeart/2005/8/layout/hierarchy3"/>
    <dgm:cxn modelId="{1E1124E8-D26D-4F61-A2DB-001325FE16A3}" type="presParOf" srcId="{6D87F674-A641-4049-AFAC-3B1B0B0B004B}" destId="{56CFE9C9-2253-493C-A0CD-0B495F711535}" srcOrd="1" destOrd="0" presId="urn:microsoft.com/office/officeart/2005/8/layout/hierarchy3"/>
    <dgm:cxn modelId="{6FCF69C2-0448-4935-A923-E33A1493829D}" type="presParOf" srcId="{56CFE9C9-2253-493C-A0CD-0B495F711535}" destId="{33762D69-5EBD-4BC8-93DF-7D878A984D5D}" srcOrd="0" destOrd="0" presId="urn:microsoft.com/office/officeart/2005/8/layout/hierarchy3"/>
    <dgm:cxn modelId="{B540B68D-BCCF-4E10-A2D7-EDB8E5AF8479}" type="presParOf" srcId="{56CFE9C9-2253-493C-A0CD-0B495F711535}" destId="{91BEC6D2-F609-445C-9ABD-72C6E5AD82A1}" srcOrd="1" destOrd="0" presId="urn:microsoft.com/office/officeart/2005/8/layout/hierarchy3"/>
    <dgm:cxn modelId="{FA213FCF-C424-4419-B75C-6301B20D1C8B}" type="presParOf" srcId="{56CFE9C9-2253-493C-A0CD-0B495F711535}" destId="{48C428D0-AE54-4BB3-B3FA-C4C8F120B5EE}" srcOrd="2" destOrd="0" presId="urn:microsoft.com/office/officeart/2005/8/layout/hierarchy3"/>
    <dgm:cxn modelId="{D8B0C34D-9A90-4013-9619-5C1153C29E52}" type="presParOf" srcId="{56CFE9C9-2253-493C-A0CD-0B495F711535}" destId="{AAE90C42-72D2-49C6-BEF7-8EA1DC456D8C}" srcOrd="3" destOrd="0" presId="urn:microsoft.com/office/officeart/2005/8/layout/hierarchy3"/>
    <dgm:cxn modelId="{A61A6BA4-7D2B-4179-A316-D4C0B334AE75}" type="presParOf" srcId="{56CFE9C9-2253-493C-A0CD-0B495F711535}" destId="{63853A00-461E-4876-AA91-B74F2699B97D}" srcOrd="4" destOrd="0" presId="urn:microsoft.com/office/officeart/2005/8/layout/hierarchy3"/>
    <dgm:cxn modelId="{0EA7A2F6-E383-4E77-AC67-D380F43112D0}" type="presParOf" srcId="{56CFE9C9-2253-493C-A0CD-0B495F711535}" destId="{32567AD2-1F1C-45A8-9147-2ABEB627FDC8}"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3F6DD-5F22-4F76-816B-7C21CDF089BC}">
      <dsp:nvSpPr>
        <dsp:cNvPr id="0" name=""/>
        <dsp:cNvSpPr/>
      </dsp:nvSpPr>
      <dsp:spPr>
        <a:xfrm>
          <a:off x="0" y="3810327"/>
          <a:ext cx="8229600" cy="125063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Workstream 3</a:t>
          </a:r>
          <a:endParaRPr lang="en-GB" sz="2400" kern="1200" dirty="0"/>
        </a:p>
      </dsp:txBody>
      <dsp:txXfrm>
        <a:off x="0" y="3810327"/>
        <a:ext cx="8229600" cy="675342"/>
      </dsp:txXfrm>
    </dsp:sp>
    <dsp:sp modelId="{FD9CE461-836F-4E6B-BDFD-BE5BF0E68B8F}">
      <dsp:nvSpPr>
        <dsp:cNvPr id="0" name=""/>
        <dsp:cNvSpPr/>
      </dsp:nvSpPr>
      <dsp:spPr>
        <a:xfrm>
          <a:off x="0" y="4460657"/>
          <a:ext cx="8229600" cy="5752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GB" altLang="en-US" sz="1900" kern="1200" dirty="0" smtClean="0"/>
            <a:t>Host an International closing event to relay the findings of the research to stakeholders.</a:t>
          </a:r>
          <a:endParaRPr lang="en-GB" altLang="en-US" sz="1900" kern="1200" dirty="0"/>
        </a:p>
      </dsp:txBody>
      <dsp:txXfrm>
        <a:off x="0" y="4460657"/>
        <a:ext cx="8229600" cy="575291"/>
      </dsp:txXfrm>
    </dsp:sp>
    <dsp:sp modelId="{5C6DE344-A90D-49F8-982C-665FEC31669B}">
      <dsp:nvSpPr>
        <dsp:cNvPr id="0" name=""/>
        <dsp:cNvSpPr/>
      </dsp:nvSpPr>
      <dsp:spPr>
        <a:xfrm rot="10800000">
          <a:off x="0" y="1905611"/>
          <a:ext cx="8229600" cy="1923476"/>
        </a:xfrm>
        <a:prstGeom prst="upArrowCallout">
          <a:avLst/>
        </a:prstGeom>
        <a:solidFill>
          <a:srgbClr val="FFFF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Workstream 2</a:t>
          </a:r>
          <a:endParaRPr lang="en-GB" sz="2400" kern="1200" dirty="0">
            <a:solidFill>
              <a:schemeClr val="tx1"/>
            </a:solidFill>
          </a:endParaRPr>
        </a:p>
      </dsp:txBody>
      <dsp:txXfrm rot="-10800000">
        <a:off x="0" y="1905611"/>
        <a:ext cx="8229600" cy="675140"/>
      </dsp:txXfrm>
    </dsp:sp>
    <dsp:sp modelId="{2FD66F66-4431-4774-AA9B-83756815B954}">
      <dsp:nvSpPr>
        <dsp:cNvPr id="0" name=""/>
        <dsp:cNvSpPr/>
      </dsp:nvSpPr>
      <dsp:spPr>
        <a:xfrm>
          <a:off x="0" y="2580751"/>
          <a:ext cx="8229600" cy="575119"/>
        </a:xfrm>
        <a:prstGeom prst="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altLang="en-US" sz="1900" kern="1200" dirty="0" smtClean="0"/>
            <a:t>Im</a:t>
          </a:r>
          <a:r>
            <a:rPr lang="en-GB" altLang="en-US" sz="1900" kern="1200" dirty="0" smtClean="0"/>
            <a:t>plement an IT capability to efficiently extract offence and conviction data from ACRO systems.</a:t>
          </a:r>
          <a:endParaRPr lang="en-GB" altLang="en-US" sz="1900" kern="1200" dirty="0"/>
        </a:p>
      </dsp:txBody>
      <dsp:txXfrm>
        <a:off x="0" y="2580751"/>
        <a:ext cx="8229600" cy="575119"/>
      </dsp:txXfrm>
    </dsp:sp>
    <dsp:sp modelId="{D2A8E74A-455A-4987-A0DD-D3599D1F26CC}">
      <dsp:nvSpPr>
        <dsp:cNvPr id="0" name=""/>
        <dsp:cNvSpPr/>
      </dsp:nvSpPr>
      <dsp:spPr>
        <a:xfrm rot="10800000">
          <a:off x="0" y="894"/>
          <a:ext cx="8229600" cy="1923476"/>
        </a:xfrm>
        <a:prstGeom prst="upArrowCallout">
          <a:avLst/>
        </a:prstGeom>
        <a:solidFill>
          <a:schemeClr val="accent2"/>
        </a:solidFill>
        <a:ln w="12700" cap="flat" cmpd="sng" algn="ctr">
          <a:solidFill>
            <a:srgbClr val="3E45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Workstream 1</a:t>
          </a:r>
          <a:endParaRPr lang="en-GB" sz="2400" kern="1200" dirty="0"/>
        </a:p>
      </dsp:txBody>
      <dsp:txXfrm rot="-10800000">
        <a:off x="0" y="894"/>
        <a:ext cx="8229600" cy="675140"/>
      </dsp:txXfrm>
    </dsp:sp>
    <dsp:sp modelId="{65BBC801-AD82-4176-9923-16D36A8BDDA8}">
      <dsp:nvSpPr>
        <dsp:cNvPr id="0" name=""/>
        <dsp:cNvSpPr/>
      </dsp:nvSpPr>
      <dsp:spPr>
        <a:xfrm>
          <a:off x="0" y="676034"/>
          <a:ext cx="8229600" cy="575119"/>
        </a:xfrm>
        <a:prstGeom prst="rect">
          <a:avLst/>
        </a:prstGeom>
        <a:solidFill>
          <a:schemeClr val="accent1">
            <a:alpha val="90000"/>
            <a:tint val="40000"/>
            <a:hueOff val="0"/>
            <a:satOff val="0"/>
            <a:lumOff val="0"/>
            <a:alphaOff val="0"/>
          </a:schemeClr>
        </a:solidFill>
        <a:ln w="12700" cap="flat" cmpd="sng" algn="ctr">
          <a:solidFill>
            <a:srgbClr val="3E454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GB" altLang="en-US" sz="1900" kern="1200" dirty="0" smtClean="0"/>
            <a:t>Research and Analysis of criminal records data to identify international drug trafficking trends.</a:t>
          </a:r>
          <a:r>
            <a:rPr lang="en-US" altLang="en-US" sz="1900" kern="1200" dirty="0" smtClean="0"/>
            <a:t> </a:t>
          </a:r>
          <a:endParaRPr lang="en-GB" sz="1900" kern="1200" dirty="0"/>
        </a:p>
      </dsp:txBody>
      <dsp:txXfrm>
        <a:off x="0" y="676034"/>
        <a:ext cx="8229600" cy="57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994A2-BD08-4026-89ED-2C6E88261D88}">
      <dsp:nvSpPr>
        <dsp:cNvPr id="0" name=""/>
        <dsp:cNvSpPr/>
      </dsp:nvSpPr>
      <dsp:spPr>
        <a:xfrm>
          <a:off x="3154679" y="0"/>
          <a:ext cx="4732020" cy="14168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Research</a:t>
          </a:r>
          <a:endParaRPr lang="en-GB" sz="1300" kern="1200" dirty="0"/>
        </a:p>
        <a:p>
          <a:pPr marL="114300" lvl="1" indent="-114300" algn="l" defTabSz="577850">
            <a:lnSpc>
              <a:spcPct val="90000"/>
            </a:lnSpc>
            <a:spcBef>
              <a:spcPct val="0"/>
            </a:spcBef>
            <a:spcAft>
              <a:spcPct val="15000"/>
            </a:spcAft>
            <a:buChar char="••"/>
          </a:pPr>
          <a:r>
            <a:rPr lang="en-GB" sz="1300" kern="1200" dirty="0" smtClean="0"/>
            <a:t>Analysis</a:t>
          </a:r>
          <a:endParaRPr lang="en-GB" sz="1300" kern="1200" dirty="0"/>
        </a:p>
        <a:p>
          <a:pPr marL="114300" lvl="1" indent="-114300" algn="l" defTabSz="577850">
            <a:lnSpc>
              <a:spcPct val="90000"/>
            </a:lnSpc>
            <a:spcBef>
              <a:spcPct val="0"/>
            </a:spcBef>
            <a:spcAft>
              <a:spcPct val="15000"/>
            </a:spcAft>
            <a:buChar char="••"/>
          </a:pPr>
          <a:r>
            <a:rPr lang="en-GB" sz="1300" kern="1200" dirty="0" smtClean="0"/>
            <a:t>Reporting</a:t>
          </a:r>
          <a:endParaRPr lang="en-GB" sz="1300" kern="1200" dirty="0"/>
        </a:p>
      </dsp:txBody>
      <dsp:txXfrm>
        <a:off x="3154679" y="177112"/>
        <a:ext cx="4200685" cy="1062670"/>
      </dsp:txXfrm>
    </dsp:sp>
    <dsp:sp modelId="{C97A361D-982B-4982-90D5-D4BB6B2BB5EA}">
      <dsp:nvSpPr>
        <dsp:cNvPr id="0" name=""/>
        <dsp:cNvSpPr/>
      </dsp:nvSpPr>
      <dsp:spPr>
        <a:xfrm>
          <a:off x="0" y="0"/>
          <a:ext cx="3154680" cy="1416894"/>
        </a:xfrm>
        <a:prstGeom prst="roundRect">
          <a:avLst/>
        </a:prstGeom>
        <a:solidFill>
          <a:srgbClr val="002060"/>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smtClean="0"/>
            <a:t>WS1</a:t>
          </a:r>
          <a:endParaRPr lang="en-GB" sz="6500" kern="1200" dirty="0"/>
        </a:p>
      </dsp:txBody>
      <dsp:txXfrm>
        <a:off x="69167" y="69167"/>
        <a:ext cx="3016346" cy="1278560"/>
      </dsp:txXfrm>
    </dsp:sp>
    <dsp:sp modelId="{1899D893-7FFE-4D16-B6EA-B9B70D63376B}">
      <dsp:nvSpPr>
        <dsp:cNvPr id="0" name=""/>
        <dsp:cNvSpPr/>
      </dsp:nvSpPr>
      <dsp:spPr>
        <a:xfrm>
          <a:off x="3154679" y="1558583"/>
          <a:ext cx="4732020" cy="14168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Requirements</a:t>
          </a:r>
          <a:endParaRPr lang="en-GB" sz="1300" kern="1200" dirty="0"/>
        </a:p>
        <a:p>
          <a:pPr marL="114300" lvl="1" indent="-114300" algn="l" defTabSz="577850">
            <a:lnSpc>
              <a:spcPct val="90000"/>
            </a:lnSpc>
            <a:spcBef>
              <a:spcPct val="0"/>
            </a:spcBef>
            <a:spcAft>
              <a:spcPct val="15000"/>
            </a:spcAft>
            <a:buChar char="••"/>
          </a:pPr>
          <a:r>
            <a:rPr lang="en-GB" sz="1300" kern="1200" dirty="0" smtClean="0"/>
            <a:t>Development</a:t>
          </a:r>
          <a:endParaRPr lang="en-GB" sz="1300" kern="1200" dirty="0"/>
        </a:p>
        <a:p>
          <a:pPr marL="114300" lvl="1" indent="-114300" algn="l" defTabSz="577850">
            <a:lnSpc>
              <a:spcPct val="90000"/>
            </a:lnSpc>
            <a:spcBef>
              <a:spcPct val="0"/>
            </a:spcBef>
            <a:spcAft>
              <a:spcPct val="15000"/>
            </a:spcAft>
            <a:buChar char="••"/>
          </a:pPr>
          <a:r>
            <a:rPr lang="en-GB" sz="1300" kern="1200" dirty="0" smtClean="0"/>
            <a:t>Testing</a:t>
          </a:r>
          <a:endParaRPr lang="en-GB" sz="1300" kern="1200" dirty="0"/>
        </a:p>
        <a:p>
          <a:pPr marL="114300" lvl="1" indent="-114300" algn="l" defTabSz="577850">
            <a:lnSpc>
              <a:spcPct val="90000"/>
            </a:lnSpc>
            <a:spcBef>
              <a:spcPct val="0"/>
            </a:spcBef>
            <a:spcAft>
              <a:spcPct val="15000"/>
            </a:spcAft>
            <a:buChar char="••"/>
          </a:pPr>
          <a:r>
            <a:rPr lang="en-GB" sz="1300" kern="1200" dirty="0" smtClean="0"/>
            <a:t>Deployment</a:t>
          </a:r>
          <a:endParaRPr lang="en-GB" sz="1300" kern="1200" dirty="0"/>
        </a:p>
      </dsp:txBody>
      <dsp:txXfrm>
        <a:off x="3154679" y="1735695"/>
        <a:ext cx="4200685" cy="1062670"/>
      </dsp:txXfrm>
    </dsp:sp>
    <dsp:sp modelId="{33B7585B-2397-4A15-AAEF-31B85125B5E0}">
      <dsp:nvSpPr>
        <dsp:cNvPr id="0" name=""/>
        <dsp:cNvSpPr/>
      </dsp:nvSpPr>
      <dsp:spPr>
        <a:xfrm>
          <a:off x="0" y="1558583"/>
          <a:ext cx="3154680" cy="1416894"/>
        </a:xfrm>
        <a:prstGeom prst="roundRect">
          <a:avLst/>
        </a:prstGeom>
        <a:solidFill>
          <a:srgbClr val="FFFFCC"/>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smtClean="0">
              <a:solidFill>
                <a:schemeClr val="tx1"/>
              </a:solidFill>
            </a:rPr>
            <a:t>WS2</a:t>
          </a:r>
          <a:endParaRPr lang="en-GB" sz="6500" kern="1200" dirty="0">
            <a:solidFill>
              <a:schemeClr val="tx1"/>
            </a:solidFill>
          </a:endParaRPr>
        </a:p>
      </dsp:txBody>
      <dsp:txXfrm>
        <a:off x="69167" y="1627750"/>
        <a:ext cx="3016346" cy="1278560"/>
      </dsp:txXfrm>
    </dsp:sp>
    <dsp:sp modelId="{400E125C-4476-4261-A98C-0E083116FB2B}">
      <dsp:nvSpPr>
        <dsp:cNvPr id="0" name=""/>
        <dsp:cNvSpPr/>
      </dsp:nvSpPr>
      <dsp:spPr>
        <a:xfrm>
          <a:off x="3154679" y="3117167"/>
          <a:ext cx="4732020" cy="14168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Research / Requirements</a:t>
          </a:r>
          <a:endParaRPr lang="en-GB" sz="1300" kern="1200" dirty="0"/>
        </a:p>
        <a:p>
          <a:pPr marL="114300" lvl="1" indent="-114300" algn="l" defTabSz="577850">
            <a:lnSpc>
              <a:spcPct val="90000"/>
            </a:lnSpc>
            <a:spcBef>
              <a:spcPct val="0"/>
            </a:spcBef>
            <a:spcAft>
              <a:spcPct val="15000"/>
            </a:spcAft>
            <a:buChar char="••"/>
          </a:pPr>
          <a:r>
            <a:rPr lang="en-GB" sz="1300" kern="1200" dirty="0" smtClean="0"/>
            <a:t>Procurement</a:t>
          </a:r>
          <a:endParaRPr lang="en-GB" sz="1300" kern="1200" dirty="0"/>
        </a:p>
        <a:p>
          <a:pPr marL="114300" lvl="1" indent="-114300" algn="l" defTabSz="577850">
            <a:lnSpc>
              <a:spcPct val="90000"/>
            </a:lnSpc>
            <a:spcBef>
              <a:spcPct val="0"/>
            </a:spcBef>
            <a:spcAft>
              <a:spcPct val="15000"/>
            </a:spcAft>
            <a:buChar char="••"/>
          </a:pPr>
          <a:r>
            <a:rPr lang="en-GB" sz="1300" kern="1200" dirty="0" smtClean="0"/>
            <a:t>Delegate Engagement</a:t>
          </a:r>
          <a:endParaRPr lang="en-GB" sz="1300" kern="1200" dirty="0"/>
        </a:p>
        <a:p>
          <a:pPr marL="114300" lvl="1" indent="-114300" algn="l" defTabSz="577850">
            <a:lnSpc>
              <a:spcPct val="90000"/>
            </a:lnSpc>
            <a:spcBef>
              <a:spcPct val="0"/>
            </a:spcBef>
            <a:spcAft>
              <a:spcPct val="15000"/>
            </a:spcAft>
            <a:buChar char="••"/>
          </a:pPr>
          <a:r>
            <a:rPr lang="en-GB" sz="1300" kern="1200" dirty="0" smtClean="0"/>
            <a:t>Event</a:t>
          </a:r>
          <a:endParaRPr lang="en-GB" sz="1300" kern="1200" dirty="0"/>
        </a:p>
        <a:p>
          <a:pPr marL="114300" lvl="1" indent="-114300" algn="l" defTabSz="577850">
            <a:lnSpc>
              <a:spcPct val="90000"/>
            </a:lnSpc>
            <a:spcBef>
              <a:spcPct val="0"/>
            </a:spcBef>
            <a:spcAft>
              <a:spcPct val="15000"/>
            </a:spcAft>
            <a:buChar char="••"/>
          </a:pPr>
          <a:r>
            <a:rPr lang="en-GB" sz="1300" kern="1200" dirty="0" smtClean="0"/>
            <a:t>Reporting</a:t>
          </a:r>
          <a:endParaRPr lang="en-GB" sz="1300" kern="1200" dirty="0"/>
        </a:p>
      </dsp:txBody>
      <dsp:txXfrm>
        <a:off x="3154679" y="3294279"/>
        <a:ext cx="4200685" cy="1062670"/>
      </dsp:txXfrm>
    </dsp:sp>
    <dsp:sp modelId="{676B8679-F7F7-4D71-A2BB-2F56BD6885A8}">
      <dsp:nvSpPr>
        <dsp:cNvPr id="0" name=""/>
        <dsp:cNvSpPr/>
      </dsp:nvSpPr>
      <dsp:spPr>
        <a:xfrm>
          <a:off x="0" y="3117167"/>
          <a:ext cx="3154680" cy="1416894"/>
        </a:xfrm>
        <a:prstGeom prst="roundRect">
          <a:avLst/>
        </a:prstGeom>
        <a:solidFill>
          <a:srgbClr val="FF0000"/>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smtClean="0"/>
            <a:t>WS3</a:t>
          </a:r>
          <a:endParaRPr lang="en-GB" sz="6500" kern="1200" dirty="0"/>
        </a:p>
      </dsp:txBody>
      <dsp:txXfrm>
        <a:off x="69167" y="3186334"/>
        <a:ext cx="3016346" cy="1278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75404-A018-4B05-A05C-824F478EA49F}">
      <dsp:nvSpPr>
        <dsp:cNvPr id="0" name=""/>
        <dsp:cNvSpPr/>
      </dsp:nvSpPr>
      <dsp:spPr>
        <a:xfrm rot="5400000">
          <a:off x="-235770" y="238660"/>
          <a:ext cx="1571805" cy="11002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Questionnaire</a:t>
          </a:r>
          <a:endParaRPr lang="en-GB" sz="1400" b="1" kern="1200" dirty="0"/>
        </a:p>
      </dsp:txBody>
      <dsp:txXfrm rot="-5400000">
        <a:off x="2" y="553021"/>
        <a:ext cx="1100263" cy="471542"/>
      </dsp:txXfrm>
    </dsp:sp>
    <dsp:sp modelId="{0D1B7DF7-8DB8-4DA2-860C-54A688F10029}">
      <dsp:nvSpPr>
        <dsp:cNvPr id="0" name=""/>
        <dsp:cNvSpPr/>
      </dsp:nvSpPr>
      <dsp:spPr>
        <a:xfrm rot="5400000">
          <a:off x="3982645" y="-2879491"/>
          <a:ext cx="1021673" cy="67864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altLang="en-US" sz="2000" kern="1200" dirty="0" smtClean="0"/>
            <a:t>We have received responses from all 28 EU Member States</a:t>
          </a:r>
          <a:endParaRPr lang="en-GB" sz="2000" kern="1200" dirty="0"/>
        </a:p>
      </dsp:txBody>
      <dsp:txXfrm rot="-5400000">
        <a:off x="1100264" y="52764"/>
        <a:ext cx="6736562" cy="921925"/>
      </dsp:txXfrm>
    </dsp:sp>
    <dsp:sp modelId="{FCD919D2-BEC5-42DC-8F1F-45ADDA72C921}">
      <dsp:nvSpPr>
        <dsp:cNvPr id="0" name=""/>
        <dsp:cNvSpPr/>
      </dsp:nvSpPr>
      <dsp:spPr>
        <a:xfrm rot="5400000">
          <a:off x="-235770" y="1616125"/>
          <a:ext cx="1571805" cy="1100263"/>
        </a:xfrm>
        <a:prstGeom prst="chevron">
          <a:avLst/>
        </a:prstGeom>
        <a:solidFill>
          <a:srgbClr val="FFFF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Phase 1</a:t>
          </a:r>
          <a:endParaRPr lang="en-GB" sz="1400" b="1" kern="1200" dirty="0">
            <a:solidFill>
              <a:schemeClr val="tx1"/>
            </a:solidFill>
          </a:endParaRPr>
        </a:p>
      </dsp:txBody>
      <dsp:txXfrm rot="-5400000">
        <a:off x="2" y="1930486"/>
        <a:ext cx="1100263" cy="471542"/>
      </dsp:txXfrm>
    </dsp:sp>
    <dsp:sp modelId="{1368A64C-20F1-4108-BB0C-1FB10D0E53F2}">
      <dsp:nvSpPr>
        <dsp:cNvPr id="0" name=""/>
        <dsp:cNvSpPr/>
      </dsp:nvSpPr>
      <dsp:spPr>
        <a:xfrm rot="5400000">
          <a:off x="3982645" y="-1502027"/>
          <a:ext cx="1021673" cy="6786436"/>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15 responses received (plus UK data – 16)	</a:t>
          </a:r>
          <a:endParaRPr lang="en-GB" sz="2000" kern="1200" dirty="0"/>
        </a:p>
      </dsp:txBody>
      <dsp:txXfrm rot="-5400000">
        <a:off x="1100264" y="1430228"/>
        <a:ext cx="6736562" cy="921925"/>
      </dsp:txXfrm>
    </dsp:sp>
    <dsp:sp modelId="{82357646-FF02-4669-A497-2A3CE73B64F8}">
      <dsp:nvSpPr>
        <dsp:cNvPr id="0" name=""/>
        <dsp:cNvSpPr/>
      </dsp:nvSpPr>
      <dsp:spPr>
        <a:xfrm rot="5400000">
          <a:off x="-235770" y="2993589"/>
          <a:ext cx="1571805" cy="1100263"/>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Phase 2</a:t>
          </a:r>
          <a:endParaRPr lang="en-GB" sz="1400" b="1" kern="1200" dirty="0"/>
        </a:p>
      </dsp:txBody>
      <dsp:txXfrm rot="-5400000">
        <a:off x="2" y="3307950"/>
        <a:ext cx="1100263" cy="471542"/>
      </dsp:txXfrm>
    </dsp:sp>
    <dsp:sp modelId="{7C55DB5B-449B-4129-ABD3-28B464FE60C6}">
      <dsp:nvSpPr>
        <dsp:cNvPr id="0" name=""/>
        <dsp:cNvSpPr/>
      </dsp:nvSpPr>
      <dsp:spPr>
        <a:xfrm rot="5400000">
          <a:off x="3982645" y="-124562"/>
          <a:ext cx="1021673" cy="6786436"/>
        </a:xfrm>
        <a:prstGeom prst="round2Same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effectLst/>
            </a:rPr>
            <a:t>8 responses received (plus UK data – 9)</a:t>
          </a:r>
          <a:endParaRPr lang="en-GB" sz="2000" kern="1200" dirty="0">
            <a:effectLst/>
          </a:endParaRPr>
        </a:p>
      </dsp:txBody>
      <dsp:txXfrm rot="-5400000">
        <a:off x="1100264" y="2807693"/>
        <a:ext cx="6736562" cy="921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A5C41-FBAC-477F-941C-D7A28814D5F4}">
      <dsp:nvSpPr>
        <dsp:cNvPr id="0" name=""/>
        <dsp:cNvSpPr/>
      </dsp:nvSpPr>
      <dsp:spPr>
        <a:xfrm rot="10800000">
          <a:off x="0" y="33086"/>
          <a:ext cx="5027526" cy="1210173"/>
        </a:xfrm>
        <a:prstGeom prst="trapezoid">
          <a:avLst>
            <a:gd name="adj" fmla="val 692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GB" sz="4600" kern="1200" dirty="0" smtClean="0"/>
            <a:t>10,521,792</a:t>
          </a:r>
          <a:endParaRPr lang="en-GB" sz="4600" kern="1200" dirty="0"/>
        </a:p>
      </dsp:txBody>
      <dsp:txXfrm rot="-10800000">
        <a:off x="879817" y="33086"/>
        <a:ext cx="3267891" cy="1210173"/>
      </dsp:txXfrm>
    </dsp:sp>
    <dsp:sp modelId="{FE014A9D-7DF7-4765-BF2E-79C9A417FC93}">
      <dsp:nvSpPr>
        <dsp:cNvPr id="0" name=""/>
        <dsp:cNvSpPr/>
      </dsp:nvSpPr>
      <dsp:spPr>
        <a:xfrm rot="10800000">
          <a:off x="837920" y="1210172"/>
          <a:ext cx="3351684" cy="1210173"/>
        </a:xfrm>
        <a:prstGeom prst="trapezoid">
          <a:avLst>
            <a:gd name="adj" fmla="val 692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194,421</a:t>
          </a:r>
          <a:endParaRPr lang="en-GB" sz="3600" kern="1200" dirty="0"/>
        </a:p>
      </dsp:txBody>
      <dsp:txXfrm rot="-10800000">
        <a:off x="1424465" y="1210172"/>
        <a:ext cx="2178594" cy="1210173"/>
      </dsp:txXfrm>
    </dsp:sp>
    <dsp:sp modelId="{3E3C84DE-DF8A-4C98-BD60-63FECDE49AC9}">
      <dsp:nvSpPr>
        <dsp:cNvPr id="0" name=""/>
        <dsp:cNvSpPr/>
      </dsp:nvSpPr>
      <dsp:spPr>
        <a:xfrm rot="10800000">
          <a:off x="1675842" y="2420346"/>
          <a:ext cx="1675842" cy="1210173"/>
        </a:xfrm>
        <a:prstGeom prst="trapezoid">
          <a:avLst>
            <a:gd name="adj" fmla="val 692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111,575</a:t>
          </a:r>
          <a:endParaRPr lang="en-GB" sz="1700" kern="1200" dirty="0"/>
        </a:p>
      </dsp:txBody>
      <dsp:txXfrm rot="-10800000">
        <a:off x="1675842" y="2420346"/>
        <a:ext cx="1675842" cy="1210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E6AD2-A8AB-429C-A07C-B7D5EF1B4963}">
      <dsp:nvSpPr>
        <dsp:cNvPr id="0" name=""/>
        <dsp:cNvSpPr/>
      </dsp:nvSpPr>
      <dsp:spPr>
        <a:xfrm>
          <a:off x="-4930338" y="-755489"/>
          <a:ext cx="5871962" cy="5871962"/>
        </a:xfrm>
        <a:prstGeom prst="blockArc">
          <a:avLst>
            <a:gd name="adj1" fmla="val 18900000"/>
            <a:gd name="adj2" fmla="val 2700000"/>
            <a:gd name="adj3" fmla="val 368"/>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616BC0-5294-410C-992E-AAB0760F9FDA}">
      <dsp:nvSpPr>
        <dsp:cNvPr id="0" name=""/>
        <dsp:cNvSpPr/>
      </dsp:nvSpPr>
      <dsp:spPr>
        <a:xfrm>
          <a:off x="411981" y="272474"/>
          <a:ext cx="7414841" cy="545297"/>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2830"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Legislative differences across EU</a:t>
          </a:r>
          <a:endParaRPr lang="en-GB" sz="2800" kern="1200" dirty="0"/>
        </a:p>
      </dsp:txBody>
      <dsp:txXfrm>
        <a:off x="411981" y="272474"/>
        <a:ext cx="7414841" cy="545297"/>
      </dsp:txXfrm>
    </dsp:sp>
    <dsp:sp modelId="{91F92DF8-B0EB-43DB-9C26-04E05598139B}">
      <dsp:nvSpPr>
        <dsp:cNvPr id="0" name=""/>
        <dsp:cNvSpPr/>
      </dsp:nvSpPr>
      <dsp:spPr>
        <a:xfrm>
          <a:off x="71170" y="204312"/>
          <a:ext cx="681621" cy="681621"/>
        </a:xfrm>
        <a:prstGeom prst="ellipse">
          <a:avLst/>
        </a:prstGeom>
        <a:solidFill>
          <a:srgbClr val="FF0000"/>
        </a:solidFill>
        <a:ln>
          <a:solidFill>
            <a:schemeClr val="bg1"/>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083EDF0-DD70-4D4D-A2BC-B730A866579D}">
      <dsp:nvSpPr>
        <dsp:cNvPr id="0" name=""/>
        <dsp:cNvSpPr/>
      </dsp:nvSpPr>
      <dsp:spPr>
        <a:xfrm>
          <a:off x="802725" y="1090158"/>
          <a:ext cx="7024097" cy="545297"/>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2830"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ECRIS Connectivity</a:t>
          </a:r>
          <a:endParaRPr lang="en-GB" sz="2800" kern="1200" dirty="0"/>
        </a:p>
      </dsp:txBody>
      <dsp:txXfrm>
        <a:off x="802725" y="1090158"/>
        <a:ext cx="7024097" cy="545297"/>
      </dsp:txXfrm>
    </dsp:sp>
    <dsp:sp modelId="{64AACEDB-65ED-4884-805B-613B6BC79EAB}">
      <dsp:nvSpPr>
        <dsp:cNvPr id="0" name=""/>
        <dsp:cNvSpPr/>
      </dsp:nvSpPr>
      <dsp:spPr>
        <a:xfrm>
          <a:off x="461914" y="1021996"/>
          <a:ext cx="681621" cy="681621"/>
        </a:xfrm>
        <a:prstGeom prst="ellipse">
          <a:avLst/>
        </a:prstGeom>
        <a:solidFill>
          <a:srgbClr val="FF0000"/>
        </a:solidFill>
        <a:ln>
          <a:solidFill>
            <a:schemeClr val="bg1"/>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7D92AE-C70C-4A33-8514-54424CC92743}">
      <dsp:nvSpPr>
        <dsp:cNvPr id="0" name=""/>
        <dsp:cNvSpPr/>
      </dsp:nvSpPr>
      <dsp:spPr>
        <a:xfrm>
          <a:off x="922652" y="1907843"/>
          <a:ext cx="6904170" cy="545297"/>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2830" tIns="71120" rIns="71120" bIns="71120" numCol="1" spcCol="1270" anchor="ctr" anchorCtr="0">
          <a:noAutofit/>
        </a:bodyPr>
        <a:lstStyle/>
        <a:p>
          <a:pPr lvl="0" algn="l" defTabSz="1244600">
            <a:lnSpc>
              <a:spcPct val="90000"/>
            </a:lnSpc>
            <a:spcBef>
              <a:spcPct val="0"/>
            </a:spcBef>
            <a:spcAft>
              <a:spcPct val="35000"/>
            </a:spcAft>
          </a:pPr>
          <a:r>
            <a:rPr lang="en-GB" sz="2800" kern="1200" smtClean="0"/>
            <a:t>Retention of ECRIS Data</a:t>
          </a:r>
          <a:endParaRPr lang="en-GB" sz="2800" kern="1200" dirty="0" smtClean="0"/>
        </a:p>
      </dsp:txBody>
      <dsp:txXfrm>
        <a:off x="922652" y="1907843"/>
        <a:ext cx="6904170" cy="545297"/>
      </dsp:txXfrm>
    </dsp:sp>
    <dsp:sp modelId="{CA59D67D-8C96-4E80-B860-D08D2A7E8E19}">
      <dsp:nvSpPr>
        <dsp:cNvPr id="0" name=""/>
        <dsp:cNvSpPr/>
      </dsp:nvSpPr>
      <dsp:spPr>
        <a:xfrm>
          <a:off x="581841" y="1839681"/>
          <a:ext cx="681621" cy="681621"/>
        </a:xfrm>
        <a:prstGeom prst="ellipse">
          <a:avLst/>
        </a:prstGeom>
        <a:solidFill>
          <a:srgbClr val="FF0000"/>
        </a:solidFill>
        <a:ln>
          <a:solidFill>
            <a:schemeClr val="bg1"/>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DC1280-54D8-4C34-A301-043095731F32}">
      <dsp:nvSpPr>
        <dsp:cNvPr id="0" name=""/>
        <dsp:cNvSpPr/>
      </dsp:nvSpPr>
      <dsp:spPr>
        <a:xfrm>
          <a:off x="802725" y="2725527"/>
          <a:ext cx="7024097" cy="545297"/>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2830"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Specific Drug Type Identification</a:t>
          </a:r>
        </a:p>
      </dsp:txBody>
      <dsp:txXfrm>
        <a:off x="802725" y="2725527"/>
        <a:ext cx="7024097" cy="545297"/>
      </dsp:txXfrm>
    </dsp:sp>
    <dsp:sp modelId="{BF677A1C-94DF-47DE-B409-6ADA43D90550}">
      <dsp:nvSpPr>
        <dsp:cNvPr id="0" name=""/>
        <dsp:cNvSpPr/>
      </dsp:nvSpPr>
      <dsp:spPr>
        <a:xfrm>
          <a:off x="461914" y="2657365"/>
          <a:ext cx="681621" cy="681621"/>
        </a:xfrm>
        <a:prstGeom prst="ellipse">
          <a:avLst/>
        </a:prstGeom>
        <a:solidFill>
          <a:srgbClr val="FF0000"/>
        </a:solidFill>
        <a:ln>
          <a:solidFill>
            <a:schemeClr val="bg1"/>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1C80C52-885F-4C3C-BB45-603FA714C509}">
      <dsp:nvSpPr>
        <dsp:cNvPr id="0" name=""/>
        <dsp:cNvSpPr/>
      </dsp:nvSpPr>
      <dsp:spPr>
        <a:xfrm>
          <a:off x="411981" y="3543212"/>
          <a:ext cx="7414841" cy="545297"/>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2830" tIns="71120" rIns="71120" bIns="71120" numCol="1" spcCol="1270" anchor="ctr" anchorCtr="0">
          <a:noAutofit/>
        </a:bodyPr>
        <a:lstStyle/>
        <a:p>
          <a:pPr lvl="0" algn="l" defTabSz="1244600">
            <a:lnSpc>
              <a:spcPct val="90000"/>
            </a:lnSpc>
            <a:spcBef>
              <a:spcPct val="0"/>
            </a:spcBef>
            <a:spcAft>
              <a:spcPct val="35000"/>
            </a:spcAft>
          </a:pPr>
          <a:r>
            <a:rPr lang="en-GB" sz="2800" kern="1200" smtClean="0"/>
            <a:t>Recording of Offence Location</a:t>
          </a:r>
          <a:endParaRPr lang="en-GB" sz="2800" kern="1200" dirty="0"/>
        </a:p>
      </dsp:txBody>
      <dsp:txXfrm>
        <a:off x="411981" y="3543212"/>
        <a:ext cx="7414841" cy="545297"/>
      </dsp:txXfrm>
    </dsp:sp>
    <dsp:sp modelId="{CAC5E5E3-4B2C-459B-91EB-136036A55F59}">
      <dsp:nvSpPr>
        <dsp:cNvPr id="0" name=""/>
        <dsp:cNvSpPr/>
      </dsp:nvSpPr>
      <dsp:spPr>
        <a:xfrm>
          <a:off x="71170" y="3475050"/>
          <a:ext cx="681621" cy="681621"/>
        </a:xfrm>
        <a:prstGeom prst="ellipse">
          <a:avLst/>
        </a:prstGeom>
        <a:solidFill>
          <a:srgbClr val="FF0000"/>
        </a:solidFill>
        <a:ln>
          <a:solidFill>
            <a:schemeClr val="bg1"/>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E149-0A02-463B-BB67-BD1BD99C85A4}">
      <dsp:nvSpPr>
        <dsp:cNvPr id="0" name=""/>
        <dsp:cNvSpPr/>
      </dsp:nvSpPr>
      <dsp:spPr>
        <a:xfrm>
          <a:off x="420723" y="1839"/>
          <a:ext cx="2033995" cy="785575"/>
        </a:xfrm>
        <a:prstGeom prst="roundRect">
          <a:avLst>
            <a:gd name="adj" fmla="val 10000"/>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smtClean="0"/>
            <a:t>EU Added Value</a:t>
          </a:r>
          <a:endParaRPr lang="en-GB" sz="2400" kern="1200" dirty="0"/>
        </a:p>
      </dsp:txBody>
      <dsp:txXfrm>
        <a:off x="443732" y="24848"/>
        <a:ext cx="1987977" cy="739557"/>
      </dsp:txXfrm>
    </dsp:sp>
    <dsp:sp modelId="{69DDF93F-4ED6-48A7-89DD-2407285CAE32}">
      <dsp:nvSpPr>
        <dsp:cNvPr id="0" name=""/>
        <dsp:cNvSpPr/>
      </dsp:nvSpPr>
      <dsp:spPr>
        <a:xfrm>
          <a:off x="624123" y="787414"/>
          <a:ext cx="203399" cy="589181"/>
        </a:xfrm>
        <a:custGeom>
          <a:avLst/>
          <a:gdLst/>
          <a:ahLst/>
          <a:cxnLst/>
          <a:rect l="0" t="0" r="0" b="0"/>
          <a:pathLst>
            <a:path>
              <a:moveTo>
                <a:pt x="0" y="0"/>
              </a:moveTo>
              <a:lnTo>
                <a:pt x="0" y="589181"/>
              </a:lnTo>
              <a:lnTo>
                <a:pt x="203399" y="589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154438-E42A-466E-A44F-883E9D5AE215}">
      <dsp:nvSpPr>
        <dsp:cNvPr id="0" name=""/>
        <dsp:cNvSpPr/>
      </dsp:nvSpPr>
      <dsp:spPr>
        <a:xfrm>
          <a:off x="827522" y="983808"/>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Maximise value derived from EU criminal record exchange</a:t>
          </a:r>
          <a:endParaRPr lang="en-GB" sz="1000" kern="1200" dirty="0"/>
        </a:p>
      </dsp:txBody>
      <dsp:txXfrm>
        <a:off x="850531" y="1006817"/>
        <a:ext cx="1987980" cy="739557"/>
      </dsp:txXfrm>
    </dsp:sp>
    <dsp:sp modelId="{73887071-BABC-4E23-805F-44EE91CAD2A2}">
      <dsp:nvSpPr>
        <dsp:cNvPr id="0" name=""/>
        <dsp:cNvSpPr/>
      </dsp:nvSpPr>
      <dsp:spPr>
        <a:xfrm>
          <a:off x="624123" y="787414"/>
          <a:ext cx="203399" cy="1571150"/>
        </a:xfrm>
        <a:custGeom>
          <a:avLst/>
          <a:gdLst/>
          <a:ahLst/>
          <a:cxnLst/>
          <a:rect l="0" t="0" r="0" b="0"/>
          <a:pathLst>
            <a:path>
              <a:moveTo>
                <a:pt x="0" y="0"/>
              </a:moveTo>
              <a:lnTo>
                <a:pt x="0" y="1571150"/>
              </a:lnTo>
              <a:lnTo>
                <a:pt x="203399" y="1571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7552D-A08E-4A0F-981D-54E22F22071E}">
      <dsp:nvSpPr>
        <dsp:cNvPr id="0" name=""/>
        <dsp:cNvSpPr/>
      </dsp:nvSpPr>
      <dsp:spPr>
        <a:xfrm>
          <a:off x="827522" y="1965777"/>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Further support the understanding of international drug trafficking across the EU</a:t>
          </a:r>
          <a:endParaRPr lang="en-GB" sz="1000" kern="1200" dirty="0"/>
        </a:p>
      </dsp:txBody>
      <dsp:txXfrm>
        <a:off x="850531" y="1988786"/>
        <a:ext cx="1987980" cy="739557"/>
      </dsp:txXfrm>
    </dsp:sp>
    <dsp:sp modelId="{89A16D84-3566-4251-86E6-B52E96BF97CA}">
      <dsp:nvSpPr>
        <dsp:cNvPr id="0" name=""/>
        <dsp:cNvSpPr/>
      </dsp:nvSpPr>
      <dsp:spPr>
        <a:xfrm>
          <a:off x="624123" y="787414"/>
          <a:ext cx="203399" cy="2553118"/>
        </a:xfrm>
        <a:custGeom>
          <a:avLst/>
          <a:gdLst/>
          <a:ahLst/>
          <a:cxnLst/>
          <a:rect l="0" t="0" r="0" b="0"/>
          <a:pathLst>
            <a:path>
              <a:moveTo>
                <a:pt x="0" y="0"/>
              </a:moveTo>
              <a:lnTo>
                <a:pt x="0" y="2553118"/>
              </a:lnTo>
              <a:lnTo>
                <a:pt x="203399" y="2553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C04BE2-EF7E-4F9B-A78E-614DB88C17F2}">
      <dsp:nvSpPr>
        <dsp:cNvPr id="0" name=""/>
        <dsp:cNvSpPr/>
      </dsp:nvSpPr>
      <dsp:spPr>
        <a:xfrm>
          <a:off x="827522" y="2947746"/>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Enhance synergy between existing EU cooperation instruments</a:t>
          </a:r>
          <a:endParaRPr lang="en-GB" sz="1000" kern="1200" dirty="0"/>
        </a:p>
      </dsp:txBody>
      <dsp:txXfrm>
        <a:off x="850531" y="2970755"/>
        <a:ext cx="1987980" cy="739557"/>
      </dsp:txXfrm>
    </dsp:sp>
    <dsp:sp modelId="{1B31979E-335D-4FBA-A48F-F539A6EA9719}">
      <dsp:nvSpPr>
        <dsp:cNvPr id="0" name=""/>
        <dsp:cNvSpPr/>
      </dsp:nvSpPr>
      <dsp:spPr>
        <a:xfrm>
          <a:off x="624123" y="787414"/>
          <a:ext cx="203399" cy="3535087"/>
        </a:xfrm>
        <a:custGeom>
          <a:avLst/>
          <a:gdLst/>
          <a:ahLst/>
          <a:cxnLst/>
          <a:rect l="0" t="0" r="0" b="0"/>
          <a:pathLst>
            <a:path>
              <a:moveTo>
                <a:pt x="0" y="0"/>
              </a:moveTo>
              <a:lnTo>
                <a:pt x="0" y="3535087"/>
              </a:lnTo>
              <a:lnTo>
                <a:pt x="203399" y="3535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AD76E7-E32C-4958-9828-6A88D84DB91D}">
      <dsp:nvSpPr>
        <dsp:cNvPr id="0" name=""/>
        <dsp:cNvSpPr/>
      </dsp:nvSpPr>
      <dsp:spPr>
        <a:xfrm>
          <a:off x="827522" y="3929715"/>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Identify a model that can be used by EU Member States to identify trends in criminal records data</a:t>
          </a:r>
          <a:endParaRPr lang="en-GB" sz="1000" kern="1200" dirty="0"/>
        </a:p>
      </dsp:txBody>
      <dsp:txXfrm>
        <a:off x="850531" y="3952724"/>
        <a:ext cx="1987980" cy="739557"/>
      </dsp:txXfrm>
    </dsp:sp>
    <dsp:sp modelId="{96127FFF-B5D4-4C8C-AD76-8A2553B0E08D}">
      <dsp:nvSpPr>
        <dsp:cNvPr id="0" name=""/>
        <dsp:cNvSpPr/>
      </dsp:nvSpPr>
      <dsp:spPr>
        <a:xfrm>
          <a:off x="2847509" y="1839"/>
          <a:ext cx="2033995" cy="785575"/>
        </a:xfrm>
        <a:prstGeom prst="roundRect">
          <a:avLst>
            <a:gd name="adj" fmla="val 10000"/>
          </a:avLst>
        </a:prstGeom>
        <a:solidFill>
          <a:srgbClr val="FFFFCC"/>
        </a:solidFill>
        <a:ln w="12700"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ACRO Benefits</a:t>
          </a:r>
          <a:endParaRPr lang="en-GB" sz="2400" kern="1200" dirty="0">
            <a:solidFill>
              <a:schemeClr val="tx1"/>
            </a:solidFill>
          </a:endParaRPr>
        </a:p>
      </dsp:txBody>
      <dsp:txXfrm>
        <a:off x="2870518" y="24848"/>
        <a:ext cx="1987977" cy="739557"/>
      </dsp:txXfrm>
    </dsp:sp>
    <dsp:sp modelId="{5CB269F8-FBFA-444C-BD32-9D04555F6F21}">
      <dsp:nvSpPr>
        <dsp:cNvPr id="0" name=""/>
        <dsp:cNvSpPr/>
      </dsp:nvSpPr>
      <dsp:spPr>
        <a:xfrm>
          <a:off x="3050908" y="787414"/>
          <a:ext cx="203399" cy="589181"/>
        </a:xfrm>
        <a:custGeom>
          <a:avLst/>
          <a:gdLst/>
          <a:ahLst/>
          <a:cxnLst/>
          <a:rect l="0" t="0" r="0" b="0"/>
          <a:pathLst>
            <a:path>
              <a:moveTo>
                <a:pt x="0" y="0"/>
              </a:moveTo>
              <a:lnTo>
                <a:pt x="0" y="589181"/>
              </a:lnTo>
              <a:lnTo>
                <a:pt x="203399" y="589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750EBD-42D4-4EFF-ABFA-FEA4B8F5FC9A}">
      <dsp:nvSpPr>
        <dsp:cNvPr id="0" name=""/>
        <dsp:cNvSpPr/>
      </dsp:nvSpPr>
      <dsp:spPr>
        <a:xfrm>
          <a:off x="3254308" y="983808"/>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Promote the value of having UKCA-ECR managed by the police service</a:t>
          </a:r>
          <a:endParaRPr lang="en-GB" sz="1000" kern="1200" dirty="0"/>
        </a:p>
      </dsp:txBody>
      <dsp:txXfrm>
        <a:off x="3277317" y="1006817"/>
        <a:ext cx="1987980" cy="739557"/>
      </dsp:txXfrm>
    </dsp:sp>
    <dsp:sp modelId="{6326852E-CC04-464A-97D7-FDE2A2F5A8E0}">
      <dsp:nvSpPr>
        <dsp:cNvPr id="0" name=""/>
        <dsp:cNvSpPr/>
      </dsp:nvSpPr>
      <dsp:spPr>
        <a:xfrm>
          <a:off x="3050908" y="787414"/>
          <a:ext cx="203399" cy="1571150"/>
        </a:xfrm>
        <a:custGeom>
          <a:avLst/>
          <a:gdLst/>
          <a:ahLst/>
          <a:cxnLst/>
          <a:rect l="0" t="0" r="0" b="0"/>
          <a:pathLst>
            <a:path>
              <a:moveTo>
                <a:pt x="0" y="0"/>
              </a:moveTo>
              <a:lnTo>
                <a:pt x="0" y="1571150"/>
              </a:lnTo>
              <a:lnTo>
                <a:pt x="203399" y="1571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D4B127-F943-4B83-BE6D-0482B50D152B}">
      <dsp:nvSpPr>
        <dsp:cNvPr id="0" name=""/>
        <dsp:cNvSpPr/>
      </dsp:nvSpPr>
      <dsp:spPr>
        <a:xfrm>
          <a:off x="3254308" y="1965777"/>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Promote the work of ACRO and the value of criminal record and intelligence analysis on an international scale</a:t>
          </a:r>
          <a:endParaRPr lang="en-GB" sz="1000" kern="1200" dirty="0"/>
        </a:p>
      </dsp:txBody>
      <dsp:txXfrm>
        <a:off x="3277317" y="1988786"/>
        <a:ext cx="1987980" cy="739557"/>
      </dsp:txXfrm>
    </dsp:sp>
    <dsp:sp modelId="{0AE2658D-4452-4158-A13B-251BE0B2AE07}">
      <dsp:nvSpPr>
        <dsp:cNvPr id="0" name=""/>
        <dsp:cNvSpPr/>
      </dsp:nvSpPr>
      <dsp:spPr>
        <a:xfrm>
          <a:off x="3050908" y="787414"/>
          <a:ext cx="203399" cy="2553118"/>
        </a:xfrm>
        <a:custGeom>
          <a:avLst/>
          <a:gdLst/>
          <a:ahLst/>
          <a:cxnLst/>
          <a:rect l="0" t="0" r="0" b="0"/>
          <a:pathLst>
            <a:path>
              <a:moveTo>
                <a:pt x="0" y="0"/>
              </a:moveTo>
              <a:lnTo>
                <a:pt x="0" y="2553118"/>
              </a:lnTo>
              <a:lnTo>
                <a:pt x="203399" y="2553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0A40B-2EB5-4AAD-91AA-31675BC3752E}">
      <dsp:nvSpPr>
        <dsp:cNvPr id="0" name=""/>
        <dsp:cNvSpPr/>
      </dsp:nvSpPr>
      <dsp:spPr>
        <a:xfrm>
          <a:off x="3254308" y="2947746"/>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Provide professional development opportunities for ACRO staff</a:t>
          </a:r>
          <a:endParaRPr lang="en-GB" sz="1000" kern="1200" dirty="0"/>
        </a:p>
      </dsp:txBody>
      <dsp:txXfrm>
        <a:off x="3277317" y="2970755"/>
        <a:ext cx="1987980" cy="739557"/>
      </dsp:txXfrm>
    </dsp:sp>
    <dsp:sp modelId="{E3EE32B5-5EA5-4B68-B602-ECBB96202320}">
      <dsp:nvSpPr>
        <dsp:cNvPr id="0" name=""/>
        <dsp:cNvSpPr/>
      </dsp:nvSpPr>
      <dsp:spPr>
        <a:xfrm>
          <a:off x="3050908" y="787414"/>
          <a:ext cx="203399" cy="3535087"/>
        </a:xfrm>
        <a:custGeom>
          <a:avLst/>
          <a:gdLst/>
          <a:ahLst/>
          <a:cxnLst/>
          <a:rect l="0" t="0" r="0" b="0"/>
          <a:pathLst>
            <a:path>
              <a:moveTo>
                <a:pt x="0" y="0"/>
              </a:moveTo>
              <a:lnTo>
                <a:pt x="0" y="3535087"/>
              </a:lnTo>
              <a:lnTo>
                <a:pt x="203399" y="3535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6C94FC-6F12-4399-87B9-3E8A249E7927}">
      <dsp:nvSpPr>
        <dsp:cNvPr id="0" name=""/>
        <dsp:cNvSpPr/>
      </dsp:nvSpPr>
      <dsp:spPr>
        <a:xfrm>
          <a:off x="3254308" y="3929715"/>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Create a sustainable solution to identify and analyse intelligence from ACRO systems</a:t>
          </a:r>
          <a:endParaRPr lang="en-GB" sz="1000" kern="1200" dirty="0"/>
        </a:p>
      </dsp:txBody>
      <dsp:txXfrm>
        <a:off x="3277317" y="3952724"/>
        <a:ext cx="1987980" cy="739557"/>
      </dsp:txXfrm>
    </dsp:sp>
    <dsp:sp modelId="{581BF12C-0B36-48B9-8FEE-356D0A04D458}">
      <dsp:nvSpPr>
        <dsp:cNvPr id="0" name=""/>
        <dsp:cNvSpPr/>
      </dsp:nvSpPr>
      <dsp:spPr>
        <a:xfrm>
          <a:off x="5274295" y="1839"/>
          <a:ext cx="2033995" cy="785575"/>
        </a:xfrm>
        <a:prstGeom prst="roundRect">
          <a:avLst>
            <a:gd name="adj" fmla="val 10000"/>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smtClean="0"/>
            <a:t>UK Benefits</a:t>
          </a:r>
          <a:endParaRPr lang="en-GB" sz="2400" kern="1200" dirty="0"/>
        </a:p>
      </dsp:txBody>
      <dsp:txXfrm>
        <a:off x="5297304" y="24848"/>
        <a:ext cx="1987977" cy="739557"/>
      </dsp:txXfrm>
    </dsp:sp>
    <dsp:sp modelId="{33762D69-5EBD-4BC8-93DF-7D878A984D5D}">
      <dsp:nvSpPr>
        <dsp:cNvPr id="0" name=""/>
        <dsp:cNvSpPr/>
      </dsp:nvSpPr>
      <dsp:spPr>
        <a:xfrm>
          <a:off x="5477694" y="787414"/>
          <a:ext cx="203399" cy="589181"/>
        </a:xfrm>
        <a:custGeom>
          <a:avLst/>
          <a:gdLst/>
          <a:ahLst/>
          <a:cxnLst/>
          <a:rect l="0" t="0" r="0" b="0"/>
          <a:pathLst>
            <a:path>
              <a:moveTo>
                <a:pt x="0" y="0"/>
              </a:moveTo>
              <a:lnTo>
                <a:pt x="0" y="589181"/>
              </a:lnTo>
              <a:lnTo>
                <a:pt x="203399" y="589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EC6D2-F609-445C-9ABD-72C6E5AD82A1}">
      <dsp:nvSpPr>
        <dsp:cNvPr id="0" name=""/>
        <dsp:cNvSpPr/>
      </dsp:nvSpPr>
      <dsp:spPr>
        <a:xfrm>
          <a:off x="5681094" y="983808"/>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Promote the reputation of the UK within the EU Law Enforcement community for innovation</a:t>
          </a:r>
          <a:endParaRPr lang="en-GB" sz="1000" kern="1200" dirty="0"/>
        </a:p>
      </dsp:txBody>
      <dsp:txXfrm>
        <a:off x="5704103" y="1006817"/>
        <a:ext cx="1987980" cy="739557"/>
      </dsp:txXfrm>
    </dsp:sp>
    <dsp:sp modelId="{48C428D0-AE54-4BB3-B3FA-C4C8F120B5EE}">
      <dsp:nvSpPr>
        <dsp:cNvPr id="0" name=""/>
        <dsp:cNvSpPr/>
      </dsp:nvSpPr>
      <dsp:spPr>
        <a:xfrm>
          <a:off x="5477694" y="787414"/>
          <a:ext cx="203399" cy="1571150"/>
        </a:xfrm>
        <a:custGeom>
          <a:avLst/>
          <a:gdLst/>
          <a:ahLst/>
          <a:cxnLst/>
          <a:rect l="0" t="0" r="0" b="0"/>
          <a:pathLst>
            <a:path>
              <a:moveTo>
                <a:pt x="0" y="0"/>
              </a:moveTo>
              <a:lnTo>
                <a:pt x="0" y="1571150"/>
              </a:lnTo>
              <a:lnTo>
                <a:pt x="203399" y="1571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90C42-72D2-49C6-BEF7-8EA1DC456D8C}">
      <dsp:nvSpPr>
        <dsp:cNvPr id="0" name=""/>
        <dsp:cNvSpPr/>
      </dsp:nvSpPr>
      <dsp:spPr>
        <a:xfrm>
          <a:off x="5681094" y="1965777"/>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Maximise the value to the UK of intelligence derived from criminal records data (Human Trafficking)</a:t>
          </a:r>
          <a:endParaRPr lang="en-GB" sz="1000" kern="1200" dirty="0"/>
        </a:p>
      </dsp:txBody>
      <dsp:txXfrm>
        <a:off x="5704103" y="1988786"/>
        <a:ext cx="1987980" cy="739557"/>
      </dsp:txXfrm>
    </dsp:sp>
    <dsp:sp modelId="{63853A00-461E-4876-AA91-B74F2699B97D}">
      <dsp:nvSpPr>
        <dsp:cNvPr id="0" name=""/>
        <dsp:cNvSpPr/>
      </dsp:nvSpPr>
      <dsp:spPr>
        <a:xfrm>
          <a:off x="5477694" y="787414"/>
          <a:ext cx="203399" cy="2553118"/>
        </a:xfrm>
        <a:custGeom>
          <a:avLst/>
          <a:gdLst/>
          <a:ahLst/>
          <a:cxnLst/>
          <a:rect l="0" t="0" r="0" b="0"/>
          <a:pathLst>
            <a:path>
              <a:moveTo>
                <a:pt x="0" y="0"/>
              </a:moveTo>
              <a:lnTo>
                <a:pt x="0" y="2553118"/>
              </a:lnTo>
              <a:lnTo>
                <a:pt x="203399" y="2553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67AD2-1F1C-45A8-9147-2ABEB627FDC8}">
      <dsp:nvSpPr>
        <dsp:cNvPr id="0" name=""/>
        <dsp:cNvSpPr/>
      </dsp:nvSpPr>
      <dsp:spPr>
        <a:xfrm>
          <a:off x="5681094" y="2947746"/>
          <a:ext cx="2033998" cy="785575"/>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Provide a report based on 4 years accumulated data (2011 to 2014) of drug trafficking patterns and trends within the EU and the impact to the UK.</a:t>
          </a:r>
          <a:endParaRPr lang="en-GB" sz="1000" kern="1200" dirty="0"/>
        </a:p>
      </dsp:txBody>
      <dsp:txXfrm>
        <a:off x="5704103" y="2970755"/>
        <a:ext cx="1987980" cy="7395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33107-0439-4C9D-932B-0E9DCF5204B2}" type="datetimeFigureOut">
              <a:rPr lang="en-GB" smtClean="0"/>
              <a:t>09/02/2017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1B559-62CD-48AA-9CF3-37DB2BA40F56}" type="slidenum">
              <a:rPr lang="en-GB" smtClean="0"/>
              <a:t>‹#›</a:t>
            </a:fld>
            <a:endParaRPr lang="en-GB"/>
          </a:p>
        </p:txBody>
      </p:sp>
    </p:spTree>
    <p:extLst>
      <p:ext uri="{BB962C8B-B14F-4D97-AF65-F5344CB8AC3E}">
        <p14:creationId xmlns:p14="http://schemas.microsoft.com/office/powerpoint/2010/main" val="117924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11B559-62CD-48AA-9CF3-37DB2BA40F56}" type="slidenum">
              <a:rPr lang="en-GB" smtClean="0"/>
              <a:t>2</a:t>
            </a:fld>
            <a:endParaRPr lang="en-GB"/>
          </a:p>
        </p:txBody>
      </p:sp>
    </p:spTree>
    <p:extLst>
      <p:ext uri="{BB962C8B-B14F-4D97-AF65-F5344CB8AC3E}">
        <p14:creationId xmlns:p14="http://schemas.microsoft.com/office/powerpoint/2010/main" val="46379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Analysing data nationally and across the EU presents challenges because of each Member States retention legislation.  The only way to truly obtain a picture across the EU for travelling offenders would be for all countries to agree to share specific data.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EPDT has shown ACRO some of the possibilities of analysis of data help both within the UK and available through ECRIS.  Further analysis will need to be undertaken to fully realise the potential of such data.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project obtained the use of </a:t>
            </a:r>
            <a:r>
              <a:rPr lang="en-GB" sz="1200" kern="1200" dirty="0" err="1" smtClean="0">
                <a:solidFill>
                  <a:schemeClr val="tx1"/>
                </a:solidFill>
                <a:effectLst/>
                <a:latin typeface="+mn-lt"/>
                <a:ea typeface="+mn-ea"/>
                <a:cs typeface="+mn-cs"/>
              </a:rPr>
              <a:t>PowerBI</a:t>
            </a:r>
            <a:r>
              <a:rPr lang="en-GB" sz="1200" kern="1200" dirty="0" smtClean="0">
                <a:solidFill>
                  <a:schemeClr val="tx1"/>
                </a:solidFill>
                <a:effectLst/>
                <a:latin typeface="+mn-lt"/>
                <a:ea typeface="+mn-ea"/>
                <a:cs typeface="+mn-cs"/>
              </a:rPr>
              <a:t> as an add-on for Excel for data analysis.  Other members of staff have gained experience in using this and further training is being considered.  I myself have used it successfully to obtain information requests under the UK’s Freedom of Information legislation.  The information requested was held in different tables and sources of data within the database system used by ACRO.  There was a considerable saving of time and money as I was able to pull information from the system and then use </a:t>
            </a:r>
            <a:r>
              <a:rPr lang="en-GB" sz="1200" kern="1200" dirty="0" err="1" smtClean="0">
                <a:solidFill>
                  <a:schemeClr val="tx1"/>
                </a:solidFill>
                <a:effectLst/>
                <a:latin typeface="+mn-lt"/>
                <a:ea typeface="+mn-ea"/>
                <a:cs typeface="+mn-cs"/>
              </a:rPr>
              <a:t>PowerBI</a:t>
            </a:r>
            <a:r>
              <a:rPr lang="en-GB" sz="1200" kern="1200" dirty="0" smtClean="0">
                <a:solidFill>
                  <a:schemeClr val="tx1"/>
                </a:solidFill>
                <a:effectLst/>
                <a:latin typeface="+mn-lt"/>
                <a:ea typeface="+mn-ea"/>
                <a:cs typeface="+mn-cs"/>
              </a:rPr>
              <a:t> to analyse it rather than having to pay for our system supplies to provide reports.</a:t>
            </a:r>
          </a:p>
          <a:p>
            <a:endParaRPr lang="en-GB" dirty="0"/>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99716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72451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ECRIS Priority</a:t>
            </a:r>
            <a:r>
              <a:rPr lang="en-GB" baseline="0" dirty="0" smtClean="0"/>
              <a:t> was to exchange data – There was no intention to analyse ECRIS data at the inception of ECRIS.</a:t>
            </a:r>
            <a:endParaRPr lang="en-GB" dirty="0"/>
          </a:p>
        </p:txBody>
      </p:sp>
      <p:sp>
        <p:nvSpPr>
          <p:cNvPr id="4" name="Slide Number Placeholder 3"/>
          <p:cNvSpPr>
            <a:spLocks noGrp="1"/>
          </p:cNvSpPr>
          <p:nvPr>
            <p:ph type="sldNum" sz="quarter" idx="10"/>
          </p:nvPr>
        </p:nvSpPr>
        <p:spPr/>
        <p:txBody>
          <a:bodyPr/>
          <a:lstStyle/>
          <a:p>
            <a:fld id="{ED11B559-62CD-48AA-9CF3-37DB2BA40F56}" type="slidenum">
              <a:rPr lang="en-GB" smtClean="0"/>
              <a:t>17</a:t>
            </a:fld>
            <a:endParaRPr lang="en-GB"/>
          </a:p>
        </p:txBody>
      </p:sp>
    </p:spTree>
    <p:extLst>
      <p:ext uri="{BB962C8B-B14F-4D97-AF65-F5344CB8AC3E}">
        <p14:creationId xmlns:p14="http://schemas.microsoft.com/office/powerpoint/2010/main" val="195008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GB" altLang="en-US" sz="1200" smtClean="0"/>
              <a:t>EPDT - Project Overview</a:t>
            </a:r>
          </a:p>
        </p:txBody>
      </p:sp>
      <p:sp>
        <p:nvSpPr>
          <p:cNvPr id="34819"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D06CD75-2B21-4B16-A8FA-1E68B2C81D2E}" type="slidenum">
              <a:rPr lang="en-GB" altLang="en-US" sz="1200" smtClean="0"/>
              <a:pPr/>
              <a:t>18</a:t>
            </a:fld>
            <a:endParaRPr lang="en-GB" altLang="en-US" sz="1200" smtClean="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5392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11B559-62CD-48AA-9CF3-37DB2BA40F56}" type="slidenum">
              <a:rPr lang="en-GB" smtClean="0"/>
              <a:t>26</a:t>
            </a:fld>
            <a:endParaRPr lang="en-GB"/>
          </a:p>
        </p:txBody>
      </p:sp>
    </p:spTree>
    <p:extLst>
      <p:ext uri="{BB962C8B-B14F-4D97-AF65-F5344CB8AC3E}">
        <p14:creationId xmlns:p14="http://schemas.microsoft.com/office/powerpoint/2010/main" val="2867883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216238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996" indent="-282690" eaLnBrk="0" hangingPunct="0">
              <a:defRPr sz="2400">
                <a:solidFill>
                  <a:schemeClr val="tx1"/>
                </a:solidFill>
                <a:latin typeface="Arial" pitchFamily="34" charset="0"/>
                <a:ea typeface="ＭＳ Ｐゴシック" pitchFamily="34" charset="-128"/>
              </a:defRPr>
            </a:lvl2pPr>
            <a:lvl3pPr marL="1130761" indent="-226152" eaLnBrk="0" hangingPunct="0">
              <a:defRPr sz="2400">
                <a:solidFill>
                  <a:schemeClr val="tx1"/>
                </a:solidFill>
                <a:latin typeface="Arial" pitchFamily="34" charset="0"/>
                <a:ea typeface="ＭＳ Ｐゴシック" pitchFamily="34" charset="-128"/>
              </a:defRPr>
            </a:lvl3pPr>
            <a:lvl4pPr marL="1583067" indent="-226152" eaLnBrk="0" hangingPunct="0">
              <a:defRPr sz="2400">
                <a:solidFill>
                  <a:schemeClr val="tx1"/>
                </a:solidFill>
                <a:latin typeface="Arial" pitchFamily="34" charset="0"/>
                <a:ea typeface="ＭＳ Ｐゴシック" pitchFamily="34" charset="-128"/>
              </a:defRPr>
            </a:lvl4pPr>
            <a:lvl5pPr marL="2035372" indent="-226152" eaLnBrk="0" hangingPunct="0">
              <a:defRPr sz="2400">
                <a:solidFill>
                  <a:schemeClr val="tx1"/>
                </a:solidFill>
                <a:latin typeface="Arial" pitchFamily="34" charset="0"/>
                <a:ea typeface="ＭＳ Ｐゴシック" pitchFamily="34" charset="-128"/>
              </a:defRPr>
            </a:lvl5pPr>
            <a:lvl6pPr marL="2487676" indent="-22615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981" indent="-22615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2286" indent="-22615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4590" indent="-22615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CF98A20-EDE9-41ED-AAC7-7D78781CBA9B}" type="slidenum">
              <a:rPr lang="en-GB" altLang="en-US" sz="1200">
                <a:solidFill>
                  <a:prstClr val="black"/>
                </a:solidFill>
                <a:latin typeface="Calibri" pitchFamily="34" charset="0"/>
              </a:rPr>
              <a:pPr eaLnBrk="1" hangingPunct="1"/>
              <a:t>29</a:t>
            </a:fld>
            <a:endParaRPr lang="en-GB" altLang="en-US" sz="1200">
              <a:solidFill>
                <a:prstClr val="black"/>
              </a:solidFill>
              <a:latin typeface="Calibri" pitchFamily="34" charset="0"/>
            </a:endParaRPr>
          </a:p>
        </p:txBody>
      </p:sp>
    </p:spTree>
    <p:extLst>
      <p:ext uri="{BB962C8B-B14F-4D97-AF65-F5344CB8AC3E}">
        <p14:creationId xmlns:p14="http://schemas.microsoft.com/office/powerpoint/2010/main" val="528311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F8D7F-9207-4AA8-AA3C-C7DECA54907C}"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17417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67E339-1E27-42D0-B67F-A3AF7349EDBD}"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381396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F8D7F-9207-4AA8-AA3C-C7DECA54907C}"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9811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11B559-62CD-48AA-9CF3-37DB2BA40F56}" type="slidenum">
              <a:rPr lang="en-GB" smtClean="0"/>
              <a:t>3</a:t>
            </a:fld>
            <a:endParaRPr lang="en-GB"/>
          </a:p>
        </p:txBody>
      </p:sp>
    </p:spTree>
    <p:extLst>
      <p:ext uri="{BB962C8B-B14F-4D97-AF65-F5344CB8AC3E}">
        <p14:creationId xmlns:p14="http://schemas.microsoft.com/office/powerpoint/2010/main" val="3380720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3724779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8F8D7F-9207-4AA8-AA3C-C7DECA54907C}"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401859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dirty="0">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996" indent="-282690" eaLnBrk="0" hangingPunct="0">
              <a:defRPr sz="2400">
                <a:solidFill>
                  <a:schemeClr val="tx1"/>
                </a:solidFill>
                <a:latin typeface="Arial" charset="0"/>
                <a:ea typeface="ＭＳ Ｐゴシック" charset="0"/>
              </a:defRPr>
            </a:lvl2pPr>
            <a:lvl3pPr marL="1130761" indent="-226152" eaLnBrk="0" hangingPunct="0">
              <a:defRPr sz="2400">
                <a:solidFill>
                  <a:schemeClr val="tx1"/>
                </a:solidFill>
                <a:latin typeface="Arial" charset="0"/>
                <a:ea typeface="ＭＳ Ｐゴシック" charset="0"/>
              </a:defRPr>
            </a:lvl3pPr>
            <a:lvl4pPr marL="1583067" indent="-226152" eaLnBrk="0" hangingPunct="0">
              <a:defRPr sz="2400">
                <a:solidFill>
                  <a:schemeClr val="tx1"/>
                </a:solidFill>
                <a:latin typeface="Arial" charset="0"/>
                <a:ea typeface="ＭＳ Ｐゴシック" charset="0"/>
              </a:defRPr>
            </a:lvl4pPr>
            <a:lvl5pPr marL="2035372" indent="-226152" eaLnBrk="0" hangingPunct="0">
              <a:defRPr sz="2400">
                <a:solidFill>
                  <a:schemeClr val="tx1"/>
                </a:solidFill>
                <a:latin typeface="Arial" charset="0"/>
                <a:ea typeface="ＭＳ Ｐゴシック" charset="0"/>
              </a:defRPr>
            </a:lvl5pPr>
            <a:lvl6pPr marL="2487676" indent="-226152" eaLnBrk="0" fontAlgn="base" hangingPunct="0">
              <a:spcBef>
                <a:spcPct val="0"/>
              </a:spcBef>
              <a:spcAft>
                <a:spcPct val="0"/>
              </a:spcAft>
              <a:defRPr sz="2400">
                <a:solidFill>
                  <a:schemeClr val="tx1"/>
                </a:solidFill>
                <a:latin typeface="Arial" charset="0"/>
                <a:ea typeface="ＭＳ Ｐゴシック" charset="0"/>
              </a:defRPr>
            </a:lvl6pPr>
            <a:lvl7pPr marL="2939981" indent="-226152" eaLnBrk="0" fontAlgn="base" hangingPunct="0">
              <a:spcBef>
                <a:spcPct val="0"/>
              </a:spcBef>
              <a:spcAft>
                <a:spcPct val="0"/>
              </a:spcAft>
              <a:defRPr sz="2400">
                <a:solidFill>
                  <a:schemeClr val="tx1"/>
                </a:solidFill>
                <a:latin typeface="Arial" charset="0"/>
                <a:ea typeface="ＭＳ Ｐゴシック" charset="0"/>
              </a:defRPr>
            </a:lvl7pPr>
            <a:lvl8pPr marL="3392286" indent="-226152" eaLnBrk="0" fontAlgn="base" hangingPunct="0">
              <a:spcBef>
                <a:spcPct val="0"/>
              </a:spcBef>
              <a:spcAft>
                <a:spcPct val="0"/>
              </a:spcAft>
              <a:defRPr sz="2400">
                <a:solidFill>
                  <a:schemeClr val="tx1"/>
                </a:solidFill>
                <a:latin typeface="Arial" charset="0"/>
                <a:ea typeface="ＭＳ Ｐゴシック" charset="0"/>
              </a:defRPr>
            </a:lvl8pPr>
            <a:lvl9pPr marL="3844590" indent="-22615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B68A2E-18FE-8248-992B-788304A80131}" type="slidenum">
              <a:rPr lang="en-GB" sz="1200">
                <a:solidFill>
                  <a:prstClr val="black"/>
                </a:solidFill>
                <a:latin typeface="Calibri" charset="0"/>
              </a:rPr>
              <a:pPr eaLnBrk="1" hangingPunct="1"/>
              <a:t>35</a:t>
            </a:fld>
            <a:endParaRPr lang="en-GB" sz="1200">
              <a:solidFill>
                <a:prstClr val="black"/>
              </a:solidFill>
              <a:latin typeface="Calibri" charset="0"/>
            </a:endParaRPr>
          </a:p>
        </p:txBody>
      </p:sp>
    </p:spTree>
    <p:extLst>
      <p:ext uri="{BB962C8B-B14F-4D97-AF65-F5344CB8AC3E}">
        <p14:creationId xmlns:p14="http://schemas.microsoft.com/office/powerpoint/2010/main" val="3099227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996" indent="-282690" eaLnBrk="0" hangingPunct="0">
              <a:defRPr sz="2400">
                <a:solidFill>
                  <a:schemeClr val="tx1"/>
                </a:solidFill>
                <a:latin typeface="Arial" charset="0"/>
                <a:ea typeface="ＭＳ Ｐゴシック" charset="0"/>
              </a:defRPr>
            </a:lvl2pPr>
            <a:lvl3pPr marL="1130761" indent="-226152" eaLnBrk="0" hangingPunct="0">
              <a:defRPr sz="2400">
                <a:solidFill>
                  <a:schemeClr val="tx1"/>
                </a:solidFill>
                <a:latin typeface="Arial" charset="0"/>
                <a:ea typeface="ＭＳ Ｐゴシック" charset="0"/>
              </a:defRPr>
            </a:lvl3pPr>
            <a:lvl4pPr marL="1583067" indent="-226152" eaLnBrk="0" hangingPunct="0">
              <a:defRPr sz="2400">
                <a:solidFill>
                  <a:schemeClr val="tx1"/>
                </a:solidFill>
                <a:latin typeface="Arial" charset="0"/>
                <a:ea typeface="ＭＳ Ｐゴシック" charset="0"/>
              </a:defRPr>
            </a:lvl4pPr>
            <a:lvl5pPr marL="2035372" indent="-226152" eaLnBrk="0" hangingPunct="0">
              <a:defRPr sz="2400">
                <a:solidFill>
                  <a:schemeClr val="tx1"/>
                </a:solidFill>
                <a:latin typeface="Arial" charset="0"/>
                <a:ea typeface="ＭＳ Ｐゴシック" charset="0"/>
              </a:defRPr>
            </a:lvl5pPr>
            <a:lvl6pPr marL="2487676" indent="-226152" eaLnBrk="0" fontAlgn="base" hangingPunct="0">
              <a:spcBef>
                <a:spcPct val="0"/>
              </a:spcBef>
              <a:spcAft>
                <a:spcPct val="0"/>
              </a:spcAft>
              <a:defRPr sz="2400">
                <a:solidFill>
                  <a:schemeClr val="tx1"/>
                </a:solidFill>
                <a:latin typeface="Arial" charset="0"/>
                <a:ea typeface="ＭＳ Ｐゴシック" charset="0"/>
              </a:defRPr>
            </a:lvl6pPr>
            <a:lvl7pPr marL="2939981" indent="-226152" eaLnBrk="0" fontAlgn="base" hangingPunct="0">
              <a:spcBef>
                <a:spcPct val="0"/>
              </a:spcBef>
              <a:spcAft>
                <a:spcPct val="0"/>
              </a:spcAft>
              <a:defRPr sz="2400">
                <a:solidFill>
                  <a:schemeClr val="tx1"/>
                </a:solidFill>
                <a:latin typeface="Arial" charset="0"/>
                <a:ea typeface="ＭＳ Ｐゴシック" charset="0"/>
              </a:defRPr>
            </a:lvl7pPr>
            <a:lvl8pPr marL="3392286" indent="-226152" eaLnBrk="0" fontAlgn="base" hangingPunct="0">
              <a:spcBef>
                <a:spcPct val="0"/>
              </a:spcBef>
              <a:spcAft>
                <a:spcPct val="0"/>
              </a:spcAft>
              <a:defRPr sz="2400">
                <a:solidFill>
                  <a:schemeClr val="tx1"/>
                </a:solidFill>
                <a:latin typeface="Arial" charset="0"/>
                <a:ea typeface="ＭＳ Ｐゴシック" charset="0"/>
              </a:defRPr>
            </a:lvl8pPr>
            <a:lvl9pPr marL="3844590" indent="-22615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62FA2E-AB69-9F41-A42A-941FD6B76B87}" type="slidenum">
              <a:rPr lang="en-GB" sz="1200">
                <a:solidFill>
                  <a:prstClr val="black"/>
                </a:solidFill>
                <a:latin typeface="Calibri" charset="0"/>
              </a:rPr>
              <a:pPr eaLnBrk="1" hangingPunct="1"/>
              <a:t>36</a:t>
            </a:fld>
            <a:endParaRPr lang="en-GB" sz="1200">
              <a:solidFill>
                <a:prstClr val="black"/>
              </a:solidFill>
              <a:latin typeface="Calibri" charset="0"/>
            </a:endParaRPr>
          </a:p>
        </p:txBody>
      </p:sp>
    </p:spTree>
    <p:extLst>
      <p:ext uri="{BB962C8B-B14F-4D97-AF65-F5344CB8AC3E}">
        <p14:creationId xmlns:p14="http://schemas.microsoft.com/office/powerpoint/2010/main" val="247343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146682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A2C95-D4EC-476A-89AB-DB431669FE04}" type="slidenum">
              <a:rPr lang="en-GB" altLang="en-US">
                <a:solidFill>
                  <a:prstClr val="black"/>
                </a:solidFill>
              </a:rPr>
              <a:pPr/>
              <a:t>38</a:t>
            </a:fld>
            <a:endParaRPr lang="en-GB" altLang="en-US">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894853" y="4680467"/>
            <a:ext cx="4944252" cy="5002077"/>
          </a:xfrm>
        </p:spPr>
        <p:txBody>
          <a:bodyPr/>
          <a:lstStyle/>
          <a:p>
            <a:pPr algn="just"/>
            <a:endParaRPr lang="en-US" altLang="en-US">
              <a:latin typeface="Arial" charset="0"/>
            </a:endParaRPr>
          </a:p>
        </p:txBody>
      </p:sp>
    </p:spTree>
    <p:extLst>
      <p:ext uri="{BB962C8B-B14F-4D97-AF65-F5344CB8AC3E}">
        <p14:creationId xmlns:p14="http://schemas.microsoft.com/office/powerpoint/2010/main" val="401060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396084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412757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1340810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09085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11B559-62CD-48AA-9CF3-37DB2BA40F56}" type="slidenum">
              <a:rPr lang="en-GB" smtClean="0"/>
              <a:t>4</a:t>
            </a:fld>
            <a:endParaRPr lang="en-GB"/>
          </a:p>
        </p:txBody>
      </p:sp>
    </p:spTree>
    <p:extLst>
      <p:ext uri="{BB962C8B-B14F-4D97-AF65-F5344CB8AC3E}">
        <p14:creationId xmlns:p14="http://schemas.microsoft.com/office/powerpoint/2010/main" val="3047755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67E339-1E27-42D0-B67F-A3AF7349EDBD}"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350314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solidFill>
                  <a:prstClr val="black"/>
                </a:solidFill>
              </a:rPr>
              <a:pPr/>
              <a:t>44</a:t>
            </a:fld>
            <a:endParaRPr lang="en-GB" altLang="en-US">
              <a:solidFill>
                <a:prstClr val="black"/>
              </a:solidFill>
            </a:endParaRPr>
          </a:p>
        </p:txBody>
      </p:sp>
    </p:spTree>
    <p:extLst>
      <p:ext uri="{BB962C8B-B14F-4D97-AF65-F5344CB8AC3E}">
        <p14:creationId xmlns:p14="http://schemas.microsoft.com/office/powerpoint/2010/main" val="4142199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1916699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2306" y="4680471"/>
            <a:ext cx="5603702" cy="4434126"/>
          </a:xfrm>
        </p:spPr>
        <p:txBody>
          <a:bodyPr/>
          <a:lstStyle/>
          <a:p>
            <a:r>
              <a:rPr lang="en-GB" dirty="0" smtClean="0"/>
              <a:t>Finally looking into purity…</a:t>
            </a:r>
          </a:p>
          <a:p>
            <a:endParaRPr lang="en-GB" dirty="0" smtClean="0"/>
          </a:p>
          <a:p>
            <a:r>
              <a:rPr lang="en-GB" dirty="0"/>
              <a:t>Indexed trends point clearly to increases in </a:t>
            </a:r>
            <a:r>
              <a:rPr lang="en-GB" b="1" dirty="0"/>
              <a:t>MDMA</a:t>
            </a:r>
            <a:r>
              <a:rPr lang="en-GB" dirty="0"/>
              <a:t>-content since 2010.</a:t>
            </a:r>
          </a:p>
          <a:p>
            <a:r>
              <a:rPr lang="en-GB" dirty="0"/>
              <a:t>The availability of high MDMA-content products has prompted joint alerts from Europol and the EMCDDA in 2014. </a:t>
            </a:r>
          </a:p>
          <a:p>
            <a:endParaRPr lang="en-GB" dirty="0" smtClean="0"/>
          </a:p>
          <a:p>
            <a:r>
              <a:rPr lang="en-GB" dirty="0"/>
              <a:t>The purity of </a:t>
            </a:r>
            <a:r>
              <a:rPr lang="en-GB" b="1" dirty="0"/>
              <a:t>cocaine</a:t>
            </a:r>
            <a:r>
              <a:rPr lang="en-GB" dirty="0"/>
              <a:t> has now levelled off.</a:t>
            </a:r>
          </a:p>
          <a:p>
            <a:endParaRPr lang="en-GB" dirty="0" smtClean="0"/>
          </a:p>
          <a:p>
            <a:r>
              <a:rPr lang="en-GB" dirty="0"/>
              <a:t>For </a:t>
            </a:r>
            <a:r>
              <a:rPr lang="en-GB" b="1" dirty="0"/>
              <a:t>amphetamines</a:t>
            </a:r>
            <a:r>
              <a:rPr lang="en-GB" dirty="0"/>
              <a:t>, the average reported purity is higher for methamphetamine than for amphetamine samples. Although indexed trends suggest that amphetamine purity has increased in the latest data, the average purity of this drug continues to be relatively low.</a:t>
            </a:r>
          </a:p>
          <a:p>
            <a:endParaRPr lang="en-GB" dirty="0" smtClean="0"/>
          </a:p>
          <a:p>
            <a:endParaRPr lang="en-GB" altLang="en-US" dirty="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solidFill>
                  <a:prstClr val="black"/>
                </a:solidFill>
              </a:rPr>
              <a:pPr/>
              <a:t>46</a:t>
            </a:fld>
            <a:endParaRPr lang="en-GB" altLang="en-US">
              <a:solidFill>
                <a:prstClr val="black"/>
              </a:solidFill>
            </a:endParaRPr>
          </a:p>
        </p:txBody>
      </p:sp>
    </p:spTree>
    <p:extLst>
      <p:ext uri="{BB962C8B-B14F-4D97-AF65-F5344CB8AC3E}">
        <p14:creationId xmlns:p14="http://schemas.microsoft.com/office/powerpoint/2010/main" val="579709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562038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0A12A-15A9-45B3-8C18-6E04A2FF46D4}" type="slidenum">
              <a:rPr lang="en-GB" altLang="en-US">
                <a:solidFill>
                  <a:prstClr val="black"/>
                </a:solidFill>
              </a:rPr>
              <a:pPr/>
              <a:t>48</a:t>
            </a:fld>
            <a:endParaRPr lang="en-GB" altLang="en-US">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125266" y="4710944"/>
            <a:ext cx="6310799" cy="4998233"/>
          </a:xfrm>
        </p:spPr>
        <p:txBody>
          <a:bodyPr/>
          <a:lstStyle/>
          <a:p>
            <a:endParaRPr lang="en-GB" altLang="en-US" dirty="0">
              <a:latin typeface="Arial" charset="0"/>
            </a:endParaRPr>
          </a:p>
        </p:txBody>
      </p:sp>
    </p:spTree>
    <p:extLst>
      <p:ext uri="{BB962C8B-B14F-4D97-AF65-F5344CB8AC3E}">
        <p14:creationId xmlns:p14="http://schemas.microsoft.com/office/powerpoint/2010/main" val="267006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8138" y="4680471"/>
            <a:ext cx="5828956" cy="4434126"/>
          </a:xfrm>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solidFill>
                  <a:prstClr val="black"/>
                </a:solidFill>
              </a:rPr>
              <a:pPr/>
              <a:t>49</a:t>
            </a:fld>
            <a:endParaRPr lang="en-GB" altLang="en-US">
              <a:solidFill>
                <a:prstClr val="black"/>
              </a:solidFill>
            </a:endParaRPr>
          </a:p>
        </p:txBody>
      </p:sp>
    </p:spTree>
    <p:extLst>
      <p:ext uri="{BB962C8B-B14F-4D97-AF65-F5344CB8AC3E}">
        <p14:creationId xmlns:p14="http://schemas.microsoft.com/office/powerpoint/2010/main" val="3832055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solidFill>
                  <a:prstClr val="black"/>
                </a:solidFill>
              </a:rPr>
              <a:pPr/>
              <a:t>50</a:t>
            </a:fld>
            <a:endParaRPr lang="en-GB" dirty="0">
              <a:solidFill>
                <a:prstClr val="black"/>
              </a:solidFill>
            </a:endParaRPr>
          </a:p>
        </p:txBody>
      </p:sp>
    </p:spTree>
    <p:extLst>
      <p:ext uri="{BB962C8B-B14F-4D97-AF65-F5344CB8AC3E}">
        <p14:creationId xmlns:p14="http://schemas.microsoft.com/office/powerpoint/2010/main" val="898921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solidFill>
                  <a:prstClr val="black"/>
                </a:solidFill>
              </a:rPr>
              <a:pPr/>
              <a:t>51</a:t>
            </a:fld>
            <a:endParaRPr lang="en-GB" dirty="0">
              <a:solidFill>
                <a:prstClr val="black"/>
              </a:solidFill>
            </a:endParaRPr>
          </a:p>
        </p:txBody>
      </p:sp>
    </p:spTree>
    <p:extLst>
      <p:ext uri="{BB962C8B-B14F-4D97-AF65-F5344CB8AC3E}">
        <p14:creationId xmlns:p14="http://schemas.microsoft.com/office/powerpoint/2010/main" val="1831659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102205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918953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p:cNvSpPr>
            <a:spLocks noGrp="1"/>
          </p:cNvSpPr>
          <p:nvPr>
            <p:ph type="body" idx="1"/>
          </p:nvPr>
        </p:nvSpPr>
        <p:spPr bwMode="auto">
          <a:xfrm>
            <a:off x="769243" y="4680471"/>
            <a:ext cx="5328592" cy="4434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ea typeface="ＭＳ Ｐゴシック" pitchFamily="34" charset="-128"/>
            </a:endParaRP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830" indent="-282628" eaLnBrk="0" hangingPunct="0">
              <a:defRPr sz="2400">
                <a:solidFill>
                  <a:schemeClr val="tx1"/>
                </a:solidFill>
                <a:latin typeface="Arial" pitchFamily="34" charset="0"/>
                <a:ea typeface="ＭＳ Ｐゴシック" pitchFamily="34" charset="-128"/>
              </a:defRPr>
            </a:lvl2pPr>
            <a:lvl3pPr marL="1130508" indent="-226101" eaLnBrk="0" hangingPunct="0">
              <a:defRPr sz="2400">
                <a:solidFill>
                  <a:schemeClr val="tx1"/>
                </a:solidFill>
                <a:latin typeface="Arial" pitchFamily="34" charset="0"/>
                <a:ea typeface="ＭＳ Ｐゴシック" pitchFamily="34" charset="-128"/>
              </a:defRPr>
            </a:lvl3pPr>
            <a:lvl4pPr marL="1582711" indent="-226101" eaLnBrk="0" hangingPunct="0">
              <a:defRPr sz="2400">
                <a:solidFill>
                  <a:schemeClr val="tx1"/>
                </a:solidFill>
                <a:latin typeface="Arial" pitchFamily="34" charset="0"/>
                <a:ea typeface="ＭＳ Ｐゴシック" pitchFamily="34" charset="-128"/>
              </a:defRPr>
            </a:lvl4pPr>
            <a:lvl5pPr marL="2034913" indent="-226101" eaLnBrk="0" hangingPunct="0">
              <a:defRPr sz="2400">
                <a:solidFill>
                  <a:schemeClr val="tx1"/>
                </a:solidFill>
                <a:latin typeface="Arial" pitchFamily="34" charset="0"/>
                <a:ea typeface="ＭＳ Ｐゴシック" pitchFamily="34" charset="-128"/>
              </a:defRPr>
            </a:lvl5pPr>
            <a:lvl6pPr marL="2487116" indent="-22610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320" indent="-22610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1524" indent="-22610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3726" indent="-22610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856E09-8A6F-4D93-BE81-93570F9186DF}" type="slidenum">
              <a:rPr lang="en-GB" altLang="en-US" sz="1200">
                <a:solidFill>
                  <a:prstClr val="black"/>
                </a:solidFill>
                <a:latin typeface="Calibri" pitchFamily="34" charset="0"/>
              </a:rPr>
              <a:pPr eaLnBrk="1" hangingPunct="1"/>
              <a:t>53</a:t>
            </a:fld>
            <a:endParaRPr lang="en-GB" altLang="en-US" sz="1200">
              <a:solidFill>
                <a:prstClr val="black"/>
              </a:solidFill>
              <a:latin typeface="Calibri" pitchFamily="34" charset="0"/>
            </a:endParaRPr>
          </a:p>
        </p:txBody>
      </p:sp>
    </p:spTree>
    <p:extLst>
      <p:ext uri="{BB962C8B-B14F-4D97-AF65-F5344CB8AC3E}">
        <p14:creationId xmlns:p14="http://schemas.microsoft.com/office/powerpoint/2010/main" val="473677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3858815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2611457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34829875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548854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3768048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3442527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3596653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128258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EAC7E4-43E1-41C6-9775-DC8B3BBEE4B3}"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50790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Council Framework Decision</a:t>
            </a:r>
            <a:r>
              <a:rPr lang="en-GB" sz="1200" kern="1200" baseline="0" dirty="0" smtClean="0">
                <a:solidFill>
                  <a:schemeClr val="tx1"/>
                </a:solidFill>
                <a:effectLst/>
                <a:latin typeface="+mn-lt"/>
                <a:ea typeface="+mn-ea"/>
                <a:cs typeface="+mn-cs"/>
              </a:rPr>
              <a:t> 2009/315/JHA legislated for the exchange of information, extracted from criminal records, between Member States.  </a:t>
            </a:r>
            <a:r>
              <a:rPr lang="en-GB" sz="1200" kern="1200" dirty="0" smtClean="0">
                <a:solidFill>
                  <a:schemeClr val="tx1"/>
                </a:solidFill>
                <a:effectLst/>
                <a:latin typeface="+mn-lt"/>
                <a:ea typeface="+mn-ea"/>
                <a:cs typeface="+mn-cs"/>
              </a:rPr>
              <a:t>ECRIS- the European Criminal Record Information System – started as you may well know on 26</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April 2012. </a:t>
            </a:r>
            <a:r>
              <a:rPr lang="en-GB" sz="1200" kern="1200" baseline="0" dirty="0" smtClean="0">
                <a:solidFill>
                  <a:schemeClr val="tx1"/>
                </a:solidFill>
                <a:effectLst/>
                <a:latin typeface="+mn-lt"/>
                <a:ea typeface="+mn-ea"/>
                <a:cs typeface="+mn-cs"/>
              </a:rPr>
              <a:t> It </a:t>
            </a:r>
            <a:r>
              <a:rPr lang="en-GB" sz="1200" kern="1200" dirty="0" smtClean="0">
                <a:solidFill>
                  <a:schemeClr val="tx1"/>
                </a:solidFill>
                <a:effectLst/>
                <a:latin typeface="+mn-lt"/>
                <a:ea typeface="+mn-ea"/>
                <a:cs typeface="+mn-cs"/>
              </a:rPr>
              <a:t>was legislated under Council Decision</a:t>
            </a:r>
            <a:r>
              <a:rPr lang="en-GB" sz="1200" kern="1200" baseline="0" dirty="0" smtClean="0">
                <a:solidFill>
                  <a:schemeClr val="tx1"/>
                </a:solidFill>
                <a:effectLst/>
                <a:latin typeface="+mn-lt"/>
                <a:ea typeface="+mn-ea"/>
                <a:cs typeface="+mn-cs"/>
              </a:rPr>
              <a:t> 2009/316/JHA. </a:t>
            </a:r>
            <a:r>
              <a:rPr lang="en-GB" sz="1200" kern="1200" dirty="0" smtClean="0">
                <a:solidFill>
                  <a:schemeClr val="tx1"/>
                </a:solidFill>
                <a:effectLst/>
                <a:latin typeface="+mn-lt"/>
                <a:ea typeface="+mn-ea"/>
                <a:cs typeface="+mn-cs"/>
              </a:rPr>
              <a:t> It started with only a few Member States exchanging through the system.  Other Member States continued with the NJR (Network of Judicial Registers) system which was the forerunner of ECRIS for a few months, other Member States continued using email communication until they were ready to use the electronic exchange. Currently all but two Member State are connected to at least one other Member State via ECRIS.  The connectivity is around 72% of the possible total currently as some Member States have connected to some but not all other available Member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aim of the system was to enable member States to share conviction information using common codes so that the information would be easily understood in every Member State.  Thus all member States mapped their offences</a:t>
            </a:r>
            <a:r>
              <a:rPr lang="en-GB" sz="1200" kern="1200" baseline="0" dirty="0" smtClean="0">
                <a:solidFill>
                  <a:schemeClr val="tx1"/>
                </a:solidFill>
                <a:effectLst/>
                <a:latin typeface="+mn-lt"/>
                <a:ea typeface="+mn-ea"/>
                <a:cs typeface="+mn-cs"/>
              </a:rPr>
              <a:t> to 188 Common Offence categories, for example Intentional Killing, </a:t>
            </a:r>
            <a:r>
              <a:rPr lang="en-GB" sz="1200" b="0" i="0" u="none" strike="noStrike" kern="1200" dirty="0" smtClean="0">
                <a:solidFill>
                  <a:schemeClr val="tx1"/>
                </a:solidFill>
                <a:effectLst/>
                <a:latin typeface="+mn-lt"/>
                <a:ea typeface="+mn-ea"/>
                <a:cs typeface="+mn-cs"/>
              </a:rPr>
              <a:t>Manufacture or production of narcotic drugs not exclusively for personal consumption;</a:t>
            </a:r>
            <a:r>
              <a:rPr lang="en-GB" sz="1200" kern="1200" baseline="0" dirty="0" smtClean="0">
                <a:solidFill>
                  <a:schemeClr val="tx1"/>
                </a:solidFill>
                <a:effectLst/>
                <a:latin typeface="+mn-lt"/>
                <a:ea typeface="+mn-ea"/>
                <a:cs typeface="+mn-cs"/>
              </a:rPr>
              <a:t>  and their sanctions to 70 Common Sanction categories, for example Imprisonment, Fine, Confiscation.  This means that there is common understanding of the types of offences in a conviction.  Other fields within the system also use codes to facilitate the exchange.  These include codes for Countries and Nationality, for Gender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All Member States use what is known as the ECRIS RI (RI standing for the Implementation of the References in 2009/316/JHA).  One Member State has built their own RI whilst other member States have used the version provided by the European Commission.  The use of a common standard has facilitated understanding between Member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Many people will use the terms ECRIS and ECRIS RI interchangeably – I will use ECRIS from now on although I may be talking about the exchange or the software involved in the exchange.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63019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2 main events in ECRIS Requests and Notifications.</a:t>
            </a:r>
            <a:r>
              <a:rPr lang="en-GB" baseline="0" dirty="0" smtClean="0"/>
              <a:t>  We also refer to 2 types of each In and Out.</a:t>
            </a:r>
          </a:p>
          <a:p>
            <a:endParaRPr lang="en-GB" baseline="0" dirty="0" smtClean="0"/>
          </a:p>
          <a:p>
            <a:r>
              <a:rPr lang="en-GB" baseline="0" dirty="0" smtClean="0"/>
              <a:t>A Request Out is a request for criminal conviction history from the UK to another Member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Request In is a request for criminal conviction history from another Member State to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Within the ECRIS system and the statistics a Request will have at least 3 messages, but that can be many more if Additional information is requested by the receiving Member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A Notification Out is the sending of information on a conviction from the UK to the Member State of nationality.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Notification In is the sending of information on a conviction from another Member State to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Within the ECRIS system and the statistics a Notification will have at least 2 messages, but that can be many more if Additional information is requested by the receiving Member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total number of messages exchanged through ECRIS will therefore be a multiple of the number of requests and Notifications sent through the system.</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63850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is a large amount of data available through ECRIS based on the number and type of messages exchanged.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purpose</a:t>
            </a:r>
            <a:r>
              <a:rPr lang="en-GB" sz="1200" kern="1200" baseline="0" dirty="0" smtClean="0">
                <a:solidFill>
                  <a:schemeClr val="tx1"/>
                </a:solidFill>
                <a:effectLst/>
                <a:latin typeface="+mn-lt"/>
                <a:ea typeface="+mn-ea"/>
                <a:cs typeface="+mn-cs"/>
              </a:rPr>
              <a:t> of the Statistics collected through ECRIS is </a:t>
            </a:r>
            <a:r>
              <a:rPr lang="en-GB" sz="1200" kern="1200" dirty="0" smtClean="0">
                <a:solidFill>
                  <a:schemeClr val="tx1"/>
                </a:solidFill>
                <a:effectLst/>
                <a:latin typeface="+mn-lt"/>
                <a:ea typeface="+mn-ea"/>
                <a:cs typeface="+mn-cs"/>
              </a:rPr>
              <a:t>to provide accurate objective and factual information.</a:t>
            </a:r>
          </a:p>
          <a:p>
            <a:r>
              <a:rPr lang="en-GB" sz="1200" kern="1200" dirty="0" smtClean="0">
                <a:solidFill>
                  <a:schemeClr val="tx1"/>
                </a:solidFill>
                <a:effectLst/>
                <a:latin typeface="+mn-lt"/>
                <a:ea typeface="+mn-ea"/>
                <a:cs typeface="+mn-cs"/>
              </a:rPr>
              <a:t>The purpose of collecting non–personal statistical data </a:t>
            </a:r>
            <a:r>
              <a:rPr lang="en-GB" sz="1200" b="1" kern="1200" dirty="0" smtClean="0">
                <a:solidFill>
                  <a:schemeClr val="tx1"/>
                </a:solidFill>
                <a:effectLst/>
                <a:latin typeface="+mn-lt"/>
                <a:ea typeface="+mn-ea"/>
                <a:cs typeface="+mn-cs"/>
              </a:rPr>
              <a:t>is not</a:t>
            </a:r>
            <a:r>
              <a:rPr lang="en-GB" sz="1200" kern="1200" dirty="0" smtClean="0">
                <a:solidFill>
                  <a:schemeClr val="tx1"/>
                </a:solidFill>
                <a:effectLst/>
                <a:latin typeface="+mn-lt"/>
                <a:ea typeface="+mn-ea"/>
                <a:cs typeface="+mn-cs"/>
              </a:rPr>
              <a:t> that of producing general statistics on the conviction information handled in the Member States, such as offences and sanctions, but only to collect the most significant statistical parameters so as to allow the pertinent assessment of ECRIS’ efficiency and effectiveness.</a:t>
            </a:r>
          </a:p>
          <a:p>
            <a:r>
              <a:rPr lang="en-GB" sz="1200" kern="1200" dirty="0" smtClean="0">
                <a:solidFill>
                  <a:schemeClr val="tx1"/>
                </a:solidFill>
                <a:effectLst/>
                <a:latin typeface="+mn-lt"/>
                <a:ea typeface="+mn-ea"/>
                <a:cs typeface="+mn-cs"/>
              </a:rPr>
              <a:t>The purpose of the statistics as described in this document </a:t>
            </a:r>
            <a:r>
              <a:rPr lang="en-GB" sz="1200" b="1" kern="1200" dirty="0" smtClean="0">
                <a:solidFill>
                  <a:schemeClr val="tx1"/>
                </a:solidFill>
                <a:effectLst/>
                <a:latin typeface="+mn-lt"/>
                <a:ea typeface="+mn-ea"/>
                <a:cs typeface="+mn-cs"/>
              </a:rPr>
              <a:t>is not</a:t>
            </a:r>
            <a:r>
              <a:rPr lang="en-GB" sz="1200" kern="1200" dirty="0" smtClean="0">
                <a:solidFill>
                  <a:schemeClr val="tx1"/>
                </a:solidFill>
                <a:effectLst/>
                <a:latin typeface="+mn-lt"/>
                <a:ea typeface="+mn-ea"/>
                <a:cs typeface="+mn-cs"/>
              </a:rPr>
              <a:t> to allow PROFILING analyses for each Member State, such as for example showing how many times a certain type of offence has been perpetrated by persons of a given nationality, or calculating the average levels of the sanctions pronounced by courts of specific Member States. </a:t>
            </a:r>
          </a:p>
          <a:p>
            <a:r>
              <a:rPr lang="en-GB" sz="1200" kern="1200" dirty="0" smtClean="0">
                <a:solidFill>
                  <a:schemeClr val="tx1"/>
                </a:solidFill>
                <a:effectLst/>
                <a:latin typeface="+mn-lt"/>
                <a:ea typeface="+mn-ea"/>
                <a:cs typeface="+mn-cs"/>
              </a:rPr>
              <a:t>(from</a:t>
            </a:r>
            <a:r>
              <a:rPr lang="en-GB" sz="120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ECRIS Technical Specifications Logging, Monitoring and Statistics Analysis)</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information</a:t>
            </a:r>
            <a:r>
              <a:rPr lang="en-GB" sz="1200" kern="1200" baseline="0" dirty="0" smtClean="0">
                <a:solidFill>
                  <a:schemeClr val="tx1"/>
                </a:solidFill>
                <a:effectLst/>
                <a:latin typeface="+mn-lt"/>
                <a:ea typeface="+mn-ea"/>
                <a:cs typeface="+mn-cs"/>
              </a:rPr>
              <a:t> collected by ECRIS is data on for example </a:t>
            </a:r>
            <a:r>
              <a:rPr lang="en-GB" sz="1200" kern="1200" dirty="0" smtClean="0">
                <a:solidFill>
                  <a:schemeClr val="tx1"/>
                </a:solidFill>
                <a:effectLst/>
                <a:latin typeface="+mn-lt"/>
                <a:ea typeface="+mn-ea"/>
                <a:cs typeface="+mn-cs"/>
              </a:rPr>
              <a:t>how many responses to requests included at least one conviction.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What is not stored is details on the convictions exchanged.  This information can only be obtained through each Member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There are 2 sets of statistics which are available currently through ECRIS these</a:t>
            </a:r>
            <a:r>
              <a:rPr lang="en-GB" sz="1200" kern="1200" baseline="0" dirty="0" smtClean="0">
                <a:solidFill>
                  <a:schemeClr val="tx1"/>
                </a:solidFill>
                <a:effectLst/>
                <a:latin typeface="+mn-lt"/>
                <a:ea typeface="+mn-ea"/>
                <a:cs typeface="+mn-cs"/>
              </a:rPr>
              <a:t> are monthly and yearly and cover different elements.  </a:t>
            </a:r>
          </a:p>
          <a:p>
            <a:r>
              <a:rPr lang="en-GB" sz="1200" kern="1200" baseline="0" dirty="0" smtClean="0">
                <a:solidFill>
                  <a:schemeClr val="tx1"/>
                </a:solidFill>
                <a:effectLst/>
                <a:latin typeface="+mn-lt"/>
                <a:ea typeface="+mn-ea"/>
                <a:cs typeface="+mn-cs"/>
              </a:rPr>
              <a:t>The yearly statistics </a:t>
            </a:r>
            <a:r>
              <a:rPr lang="en-GB" sz="1200" kern="1200" dirty="0" smtClean="0">
                <a:solidFill>
                  <a:schemeClr val="tx1"/>
                </a:solidFill>
                <a:effectLst/>
                <a:latin typeface="+mn-lt"/>
                <a:ea typeface="+mn-ea"/>
                <a:cs typeface="+mn-cs"/>
              </a:rPr>
              <a:t>cover elements such as how many connections have been made between the 28 Member States, the number of different types of messages and for</a:t>
            </a:r>
            <a:r>
              <a:rPr lang="en-GB" sz="1200" kern="1200" baseline="0" dirty="0" smtClean="0">
                <a:solidFill>
                  <a:schemeClr val="tx1"/>
                </a:solidFill>
                <a:effectLst/>
                <a:latin typeface="+mn-lt"/>
                <a:ea typeface="+mn-ea"/>
                <a:cs typeface="+mn-cs"/>
              </a:rPr>
              <a:t> what purpose requests for a criminal record were sent.  They also provide a comparison year on year on these elements. </a:t>
            </a:r>
          </a:p>
          <a:p>
            <a:r>
              <a:rPr lang="en-GB" sz="1200" kern="1200" baseline="0" dirty="0" smtClean="0">
                <a:solidFill>
                  <a:schemeClr val="tx1"/>
                </a:solidFill>
                <a:effectLst/>
                <a:latin typeface="+mn-lt"/>
                <a:ea typeface="+mn-ea"/>
                <a:cs typeface="+mn-cs"/>
              </a:rPr>
              <a:t>The monthly statistics, whilst also giving the same data for the month in question will also give some more detailed information this is based on </a:t>
            </a:r>
            <a:r>
              <a:rPr lang="en-GB" sz="1200" kern="1200" dirty="0" smtClean="0">
                <a:solidFill>
                  <a:schemeClr val="tx1"/>
                </a:solidFill>
                <a:effectLst/>
                <a:latin typeface="+mn-lt"/>
                <a:ea typeface="+mn-ea"/>
                <a:cs typeface="+mn-cs"/>
              </a:rPr>
              <a:t>232 ‘indicators’.  These</a:t>
            </a:r>
            <a:r>
              <a:rPr lang="en-GB" sz="1200" kern="1200" baseline="0" dirty="0" smtClean="0">
                <a:solidFill>
                  <a:schemeClr val="tx1"/>
                </a:solidFill>
                <a:effectLst/>
                <a:latin typeface="+mn-lt"/>
                <a:ea typeface="+mn-ea"/>
                <a:cs typeface="+mn-cs"/>
              </a:rPr>
              <a:t> Statistical Indicators cover Technical, Functional and Business statistics.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Technical are those related to the performance of the system.</a:t>
            </a:r>
          </a:p>
          <a:p>
            <a:r>
              <a:rPr lang="en-GB" sz="1200" kern="1200" baseline="0" dirty="0" smtClean="0">
                <a:solidFill>
                  <a:schemeClr val="tx1"/>
                </a:solidFill>
                <a:effectLst/>
                <a:latin typeface="+mn-lt"/>
                <a:ea typeface="+mn-ea"/>
                <a:cs typeface="+mn-cs"/>
              </a:rPr>
              <a:t>The Functional are those related to the use of the functionality of the system</a:t>
            </a:r>
          </a:p>
          <a:p>
            <a:r>
              <a:rPr lang="en-GB" sz="1200" kern="1200" baseline="0" dirty="0" smtClean="0">
                <a:solidFill>
                  <a:schemeClr val="tx1"/>
                </a:solidFill>
                <a:effectLst/>
                <a:latin typeface="+mn-lt"/>
                <a:ea typeface="+mn-ea"/>
                <a:cs typeface="+mn-cs"/>
              </a:rPr>
              <a:t>The Business are those related to the different types of message and to the purpose of the requests for criminal conviction history.  There </a:t>
            </a:r>
            <a:r>
              <a:rPr lang="en-GB" sz="1200" kern="1200" dirty="0" smtClean="0">
                <a:solidFill>
                  <a:schemeClr val="tx1"/>
                </a:solidFill>
                <a:effectLst/>
                <a:latin typeface="+mn-lt"/>
                <a:ea typeface="+mn-ea"/>
                <a:cs typeface="+mn-cs"/>
              </a:rPr>
              <a:t>at least 40 indicators of these.  For example there are a specific set of statistics around directive 93 – that to do with Sexual Exploitation of children – including how many requests under directive 93 have not had a response.</a:t>
            </a:r>
          </a:p>
          <a:p>
            <a:r>
              <a:rPr lang="en-GB" sz="1200" kern="1200" dirty="0" smtClean="0">
                <a:solidFill>
                  <a:schemeClr val="tx1"/>
                </a:solidFill>
                <a:effectLst/>
                <a:latin typeface="+mn-lt"/>
                <a:ea typeface="+mn-ea"/>
                <a:cs typeface="+mn-cs"/>
              </a:rPr>
              <a:t> There is also an indicator of how many requests have been sent for Third Country Nationals – a current concern for ECRIS where work is being done to try and establish a centralised database which all Member States will be able to search to establish whether a subject has been convicted in an EU Member State.</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EU Commission has noted that in addition to the statistics mentioned, it </a:t>
            </a:r>
            <a:r>
              <a:rPr lang="en-GB" sz="1200" b="1" kern="1200" dirty="0" smtClean="0">
                <a:solidFill>
                  <a:schemeClr val="tx1"/>
                </a:solidFill>
                <a:effectLst/>
                <a:latin typeface="+mn-lt"/>
                <a:ea typeface="+mn-ea"/>
                <a:cs typeface="+mn-cs"/>
              </a:rPr>
              <a:t>may</a:t>
            </a:r>
            <a:r>
              <a:rPr lang="en-GB" sz="1200" kern="1200" dirty="0" smtClean="0">
                <a:solidFill>
                  <a:schemeClr val="tx1"/>
                </a:solidFill>
                <a:effectLst/>
                <a:latin typeface="+mn-lt"/>
                <a:ea typeface="+mn-ea"/>
                <a:cs typeface="+mn-cs"/>
              </a:rPr>
              <a:t> prove interesting for the Member States and the central entity to consider collecting statistical data also for purposes of analysis of the business processes not supported directly by the ECRIS software, but which influence directly the exchange of criminal records information such as: translation, parts of the matching/identification process, evaluation of the specifics of the identified person, evaluation of the legal terms of the request/of the notified convictions, etc.   However that work</a:t>
            </a:r>
            <a:r>
              <a:rPr lang="en-GB" sz="1200" kern="1200" baseline="0" dirty="0" smtClean="0">
                <a:solidFill>
                  <a:schemeClr val="tx1"/>
                </a:solidFill>
                <a:effectLst/>
                <a:latin typeface="+mn-lt"/>
                <a:ea typeface="+mn-ea"/>
                <a:cs typeface="+mn-cs"/>
              </a:rPr>
              <a:t> would be outside the scope of the ECRIS exchange as currently implemented.</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1433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Unfortunately due to various connectivity issues the picture is not complete across the EU.  Whilst the ECRIS Support Team can assist in resolving technical issues, there is no incentives to Member States to implement any solutions provided nor any penalties for not connecting via ECRIS.  Whilst understanding that such penalties would not be popular or may not indeed be possible it does seem that ECRIS compliance is without teeth and relies on peer pressure from Member States to encourage each to connect to each other. </a:t>
            </a:r>
          </a:p>
          <a:p>
            <a:endParaRPr lang="en-GB" dirty="0"/>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02485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use of the data provided</a:t>
            </a:r>
            <a:r>
              <a:rPr lang="en-GB" sz="1200" kern="1200" baseline="0" dirty="0" smtClean="0">
                <a:solidFill>
                  <a:schemeClr val="tx1"/>
                </a:solidFill>
                <a:effectLst/>
                <a:latin typeface="+mn-lt"/>
                <a:ea typeface="+mn-ea"/>
                <a:cs typeface="+mn-cs"/>
              </a:rPr>
              <a:t> by ECRIS is varied.</a:t>
            </a: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time has passed and there is a store of data for a period of years, the ability to analyse the data provided by the European Commission and a Member States own data would help each member state predict peaks and troughs in work enabling them to manage staffing more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 Member</a:t>
            </a:r>
            <a:r>
              <a:rPr lang="en-GB" sz="1200" kern="1200" baseline="0" dirty="0" smtClean="0">
                <a:solidFill>
                  <a:schemeClr val="tx1"/>
                </a:solidFill>
                <a:effectLst/>
                <a:latin typeface="+mn-lt"/>
                <a:ea typeface="+mn-ea"/>
                <a:cs typeface="+mn-cs"/>
              </a:rPr>
              <a:t> States do this more effectively that others – it will depend on their staffing and the desire to gain such information.  As is often said there is no use in producing statistics for statistics sake – there has to be a need for them and a wish to act upon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Member States could also benefit from some Intelligence research around the type of criminality encountered in the country where the offending is taking place and comparing this to the types of criminality held by the country of nationality.  It would also be possible to look at travelling offenders and their criminality across several EU member States.  This would have implications for law enforcement in understanding the offending behaviours and would assist in Public Protection from a National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5B656B9-51EE-408B-BBF6-40779730759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08459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41071F-54BF-45E0-9EB4-5F69BDD89A14}"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383377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1071F-54BF-45E0-9EB4-5F69BDD89A14}"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190698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1071F-54BF-45E0-9EB4-5F69BDD89A14}"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190129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BC3797-144E-46BD-8FEB-6594EE20D7B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0123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DDCAF1-49FD-43D9-A280-C2201AD114D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9710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D8AB88-A4A6-4CD4-9D53-70A75422392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0835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987C29-C8CC-46DC-9950-D76C9078599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9206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04D275-F9C1-458B-9D5A-AC6C232EA8F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29479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23F1FF-EE7B-4521-A20A-0CA2415EAC6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31982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229F77-8D19-4FCB-BB13-A0E8F1035FD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13939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921102-47A7-4126-8FEA-16A1D3CAD59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5255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1071F-54BF-45E0-9EB4-5F69BDD89A14}"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16885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FA7CC9-E9C8-4D0A-A5EA-54B6C9958D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8790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AE03B8-07C8-4A59-9879-9B5037E6895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13692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9AAA0-C781-48FD-84C3-5A7F5B3BF6F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72509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b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2274441"/>
            <a:ext cx="8280000" cy="1980000"/>
          </a:xfrm>
        </p:spPr>
        <p:txBody>
          <a:bodyPr lIns="0" tIns="0" rIns="0" bIns="0"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en-GB" sz="4200" b="1" noProof="0" dirty="0" smtClean="0"/>
              <a:t>This is the title page</a:t>
            </a:r>
            <a:br>
              <a:rPr lang="en-GB" sz="4200" b="1" noProof="0" dirty="0" smtClean="0"/>
            </a:br>
            <a:r>
              <a:rPr lang="en-GB" sz="4200" b="1" noProof="0" dirty="0" smtClean="0"/>
              <a:t>for the whole presentation</a:t>
            </a:r>
            <a:br>
              <a:rPr lang="en-GB" sz="4200" b="1" noProof="0" dirty="0" smtClean="0"/>
            </a:br>
            <a:r>
              <a:rPr lang="en-GB" sz="4200" b="1" noProof="0" dirty="0" smtClean="0"/>
              <a:t>in three lines maximum</a:t>
            </a:r>
            <a:br>
              <a:rPr lang="en-GB" sz="4200" b="1" noProof="0" dirty="0" smtClean="0"/>
            </a:br>
            <a:endParaRPr lang="en-GB" noProof="0" dirty="0"/>
          </a:p>
        </p:txBody>
      </p:sp>
      <p:sp>
        <p:nvSpPr>
          <p:cNvPr id="3" name="Subtitle 2"/>
          <p:cNvSpPr>
            <a:spLocks noGrp="1"/>
          </p:cNvSpPr>
          <p:nvPr>
            <p:ph type="subTitle" idx="1" hasCustomPrompt="1"/>
          </p:nvPr>
        </p:nvSpPr>
        <p:spPr>
          <a:xfrm>
            <a:off x="432000" y="4437112"/>
            <a:ext cx="828000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4941168"/>
            <a:ext cx="828000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5256000"/>
            <a:ext cx="828000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Tree>
    <p:extLst>
      <p:ext uri="{BB962C8B-B14F-4D97-AF65-F5344CB8AC3E}">
        <p14:creationId xmlns:p14="http://schemas.microsoft.com/office/powerpoint/2010/main" val="11981479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2274441"/>
            <a:ext cx="8172250" cy="1980000"/>
          </a:xfrm>
        </p:spPr>
        <p:txBody>
          <a:bodyPr lIns="0" tIns="0" rIns="0" bIns="0"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en-GB" sz="4200" b="1" noProof="0" dirty="0" smtClean="0"/>
              <a:t>This is the title page</a:t>
            </a:r>
            <a:br>
              <a:rPr lang="en-GB" sz="4200" b="1" noProof="0" dirty="0" smtClean="0"/>
            </a:br>
            <a:r>
              <a:rPr lang="en-GB" sz="4200" b="1" noProof="0" dirty="0" smtClean="0"/>
              <a:t>for the whole presentation</a:t>
            </a:r>
            <a:br>
              <a:rPr lang="en-GB" sz="4200" b="1" noProof="0" dirty="0" smtClean="0"/>
            </a:br>
            <a:r>
              <a:rPr lang="en-GB" sz="4200" b="1" noProof="0" dirty="0" smtClean="0"/>
              <a:t>in three lines maximum</a:t>
            </a:r>
            <a:br>
              <a:rPr lang="en-GB" sz="4200" b="1" noProof="0" dirty="0" smtClean="0"/>
            </a:br>
            <a:endParaRPr lang="en-GB" noProof="0" dirty="0"/>
          </a:p>
        </p:txBody>
      </p:sp>
      <p:sp>
        <p:nvSpPr>
          <p:cNvPr id="3" name="Subtitle 2"/>
          <p:cNvSpPr>
            <a:spLocks noGrp="1"/>
          </p:cNvSpPr>
          <p:nvPr>
            <p:ph type="subTitle" idx="1" hasCustomPrompt="1"/>
          </p:nvPr>
        </p:nvSpPr>
        <p:spPr>
          <a:xfrm>
            <a:off x="432000" y="4437112"/>
            <a:ext cx="817225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4941168"/>
            <a:ext cx="817225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5256000"/>
            <a:ext cx="817245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Tree>
    <p:extLst>
      <p:ext uri="{BB962C8B-B14F-4D97-AF65-F5344CB8AC3E}">
        <p14:creationId xmlns:p14="http://schemas.microsoft.com/office/powerpoint/2010/main" val="25637772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ED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2000" y="5292000"/>
            <a:ext cx="817225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5796000"/>
            <a:ext cx="817225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6120000"/>
            <a:ext cx="817225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
        <p:nvSpPr>
          <p:cNvPr id="5" name="TextBox 4"/>
          <p:cNvSpPr txBox="1"/>
          <p:nvPr/>
        </p:nvSpPr>
        <p:spPr>
          <a:xfrm>
            <a:off x="612000" y="2134800"/>
            <a:ext cx="3960000" cy="2448272"/>
          </a:xfrm>
          <a:prstGeom prst="rect">
            <a:avLst/>
          </a:prstGeom>
        </p:spPr>
        <p:txBody>
          <a:bodyPr vert="horz" wrap="square" lIns="0" tIns="0" rIns="0" bIns="0" rtlCol="0">
            <a:noAutofit/>
          </a:bodyPr>
          <a:lstStyle/>
          <a:p>
            <a:pPr>
              <a:lnSpc>
                <a:spcPts val="6500"/>
              </a:lnSpc>
              <a:tabLst>
                <a:tab pos="87313" algn="l"/>
              </a:tabLst>
            </a:pPr>
            <a:endParaRPr lang="en-GB" sz="6500" b="1" smtClean="0">
              <a:solidFill>
                <a:prstClr val="black"/>
              </a:solidFill>
            </a:endParaRPr>
          </a:p>
        </p:txBody>
      </p:sp>
      <p:sp>
        <p:nvSpPr>
          <p:cNvPr id="9" name="TextBox 8"/>
          <p:cNvSpPr txBox="1"/>
          <p:nvPr/>
        </p:nvSpPr>
        <p:spPr>
          <a:xfrm>
            <a:off x="431800" y="4797152"/>
            <a:ext cx="3081212" cy="432048"/>
          </a:xfrm>
          <a:prstGeom prst="rect">
            <a:avLst/>
          </a:prstGeom>
        </p:spPr>
        <p:txBody>
          <a:bodyPr vert="horz" wrap="square" lIns="0" tIns="0" rIns="0" bIns="0" rtlCol="0">
            <a:normAutofit/>
          </a:bodyPr>
          <a:lstStyle/>
          <a:p>
            <a:r>
              <a:rPr lang="en-GB" sz="2000" smtClean="0">
                <a:solidFill>
                  <a:srgbClr val="000000">
                    <a:lumMod val="65000"/>
                    <a:lumOff val="35000"/>
                  </a:srgbClr>
                </a:solidFill>
              </a:rPr>
              <a:t>Trends and developments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132857"/>
            <a:ext cx="3734396" cy="2448000"/>
          </a:xfrm>
          <a:prstGeom prst="rect">
            <a:avLst/>
          </a:prstGeom>
          <a:noFill/>
          <a:ln>
            <a:no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56" y="2132857"/>
            <a:ext cx="3734396" cy="2448000"/>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56" y="2132857"/>
            <a:ext cx="3734396" cy="2448000"/>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56" y="2132857"/>
            <a:ext cx="3734396" cy="2448000"/>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56" y="2132857"/>
            <a:ext cx="3734396" cy="2448000"/>
          </a:xfrm>
          <a:prstGeom prst="rect">
            <a:avLst/>
          </a:prstGeom>
          <a:noFill/>
          <a:ln>
            <a:noFill/>
          </a:ln>
        </p:spPr>
      </p:pic>
    </p:spTree>
    <p:extLst>
      <p:ext uri="{BB962C8B-B14F-4D97-AF65-F5344CB8AC3E}">
        <p14:creationId xmlns:p14="http://schemas.microsoft.com/office/powerpoint/2010/main" val="30451829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slide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000" y="432000"/>
            <a:ext cx="679764" cy="846000"/>
          </a:xfrm>
          <a:prstGeom prst="rect">
            <a:avLst/>
          </a:prstGeom>
          <a:noFill/>
          <a:ln>
            <a:noFill/>
          </a:ln>
        </p:spPr>
      </p:pic>
      <p:sp>
        <p:nvSpPr>
          <p:cNvPr id="4" name="Text Placeholder 3"/>
          <p:cNvSpPr>
            <a:spLocks noGrp="1"/>
          </p:cNvSpPr>
          <p:nvPr>
            <p:ph type="body" sz="quarter" idx="12" hasCustomPrompt="1"/>
          </p:nvPr>
        </p:nvSpPr>
        <p:spPr>
          <a:xfrm>
            <a:off x="431800" y="2268000"/>
            <a:ext cx="8172450" cy="786576"/>
          </a:xfrm>
        </p:spPr>
        <p:txBody>
          <a:bodyPr lIns="0" tIns="0" rIns="0" bIns="0">
            <a:normAutofit/>
          </a:bodyPr>
          <a:lstStyle>
            <a:lvl1pPr marL="0" indent="0">
              <a:spcBef>
                <a:spcPts val="0"/>
              </a:spcBef>
              <a:buNone/>
              <a:defRPr sz="5000" b="1" baseline="0">
                <a:solidFill>
                  <a:srgbClr val="58595B"/>
                </a:solidFill>
              </a:defRPr>
            </a:lvl1pPr>
          </a:lstStyle>
          <a:p>
            <a:pPr lvl="0"/>
            <a:r>
              <a:rPr lang="en-GB" noProof="0" dirty="0" smtClean="0"/>
              <a:t>Divider slide with title</a:t>
            </a:r>
            <a:endParaRPr lang="en-GB" noProof="0" dirty="0"/>
          </a:p>
        </p:txBody>
      </p:sp>
    </p:spTree>
    <p:extLst>
      <p:ext uri="{BB962C8B-B14F-4D97-AF65-F5344CB8AC3E}">
        <p14:creationId xmlns:p14="http://schemas.microsoft.com/office/powerpoint/2010/main" val="1003286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slide 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1800" y="5544000"/>
            <a:ext cx="4032184" cy="565146"/>
          </a:xfrm>
          <a:solidFill>
            <a:schemeClr val="accent1"/>
          </a:solidFill>
          <a:ln>
            <a:solidFill>
              <a:schemeClr val="accent1"/>
            </a:solidFill>
          </a:ln>
        </p:spPr>
        <p:txBody>
          <a:bodyPr wrap="square" lIns="36000" tIns="36000" rIns="36000" bIns="36000">
            <a:sp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1600" noProof="0" dirty="0" smtClean="0">
                <a:latin typeface="+mn-lt"/>
              </a:rPr>
              <a:t>Here is a place for a quotation, delete if not needed.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000" y="432000"/>
            <a:ext cx="679764" cy="846000"/>
          </a:xfrm>
          <a:prstGeom prst="rect">
            <a:avLst/>
          </a:prstGeom>
          <a:noFill/>
          <a:ln>
            <a:noFill/>
          </a:ln>
        </p:spPr>
      </p:pic>
      <p:sp>
        <p:nvSpPr>
          <p:cNvPr id="4" name="Text Placeholder 3"/>
          <p:cNvSpPr>
            <a:spLocks noGrp="1"/>
          </p:cNvSpPr>
          <p:nvPr>
            <p:ph type="body" sz="quarter" idx="12" hasCustomPrompt="1"/>
          </p:nvPr>
        </p:nvSpPr>
        <p:spPr>
          <a:xfrm>
            <a:off x="431800" y="2358000"/>
            <a:ext cx="4140200" cy="2043112"/>
          </a:xfrm>
        </p:spPr>
        <p:txBody>
          <a:bodyPr lIns="0" tIns="0" rIns="0" bIns="0">
            <a:normAutofit/>
          </a:bodyPr>
          <a:lstStyle>
            <a:lvl1pPr marL="0" indent="0">
              <a:lnSpc>
                <a:spcPts val="5300"/>
              </a:lnSpc>
              <a:spcBef>
                <a:spcPts val="0"/>
              </a:spcBef>
              <a:buNone/>
              <a:defRPr sz="5000" b="1" baseline="0">
                <a:solidFill>
                  <a:srgbClr val="58595B"/>
                </a:solidFill>
              </a:defRPr>
            </a:lvl1pPr>
          </a:lstStyle>
          <a:p>
            <a:pPr lvl="0"/>
            <a:r>
              <a:rPr lang="en-GB" noProof="0" dirty="0" smtClean="0"/>
              <a:t>Divider slide with title</a:t>
            </a:r>
            <a:endParaRPr lang="en-GB" noProof="0" dirty="0"/>
          </a:p>
        </p:txBody>
      </p:sp>
      <p:sp>
        <p:nvSpPr>
          <p:cNvPr id="10" name="Text Placeholder 9"/>
          <p:cNvSpPr>
            <a:spLocks noGrp="1"/>
          </p:cNvSpPr>
          <p:nvPr>
            <p:ph type="body" sz="quarter" idx="13" hasCustomPrompt="1"/>
          </p:nvPr>
        </p:nvSpPr>
        <p:spPr>
          <a:xfrm>
            <a:off x="431800" y="332656"/>
            <a:ext cx="982459" cy="1323107"/>
          </a:xfrm>
        </p:spPr>
        <p:txBody>
          <a:bodyPr lIns="0" tIns="0" rIns="0" bIns="0">
            <a:noAutofit/>
          </a:bodyPr>
          <a:lstStyle>
            <a:lvl1pPr marL="0" indent="0">
              <a:lnSpc>
                <a:spcPts val="13388"/>
              </a:lnSpc>
              <a:spcBef>
                <a:spcPts val="0"/>
              </a:spcBef>
              <a:buNone/>
              <a:defRPr sz="13300">
                <a:solidFill>
                  <a:schemeClr val="accent1"/>
                </a:solidFill>
              </a:defRPr>
            </a:lvl1pPr>
          </a:lstStyle>
          <a:p>
            <a:pPr lvl="0"/>
            <a:r>
              <a:rPr lang="en-GB" noProof="0" dirty="0" smtClean="0"/>
              <a:t>#</a:t>
            </a:r>
            <a:endParaRPr lang="en-GB" noProof="0" dirty="0"/>
          </a:p>
        </p:txBody>
      </p:sp>
      <p:sp>
        <p:nvSpPr>
          <p:cNvPr id="7" name="Picture Placeholder 4"/>
          <p:cNvSpPr>
            <a:spLocks noGrp="1"/>
          </p:cNvSpPr>
          <p:nvPr>
            <p:ph type="pic" sz="quarter" idx="14"/>
          </p:nvPr>
        </p:nvSpPr>
        <p:spPr>
          <a:xfrm>
            <a:off x="5374800" y="1656000"/>
            <a:ext cx="3769200" cy="2257200"/>
          </a:xfrm>
        </p:spPr>
        <p:txBody>
          <a:bodyPr/>
          <a:lstStyle/>
          <a:p>
            <a:r>
              <a:rPr lang="en-US" noProof="0" smtClean="0"/>
              <a:t>Click icon to add picture</a:t>
            </a:r>
            <a:endParaRPr lang="en-GB" noProof="0"/>
          </a:p>
        </p:txBody>
      </p:sp>
    </p:spTree>
    <p:extLst>
      <p:ext uri="{BB962C8B-B14F-4D97-AF65-F5344CB8AC3E}">
        <p14:creationId xmlns:p14="http://schemas.microsoft.com/office/powerpoint/2010/main" val="21409578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slide 2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
        <p:nvSpPr>
          <p:cNvPr id="3" name="Content Placeholder 2"/>
          <p:cNvSpPr>
            <a:spLocks noGrp="1"/>
          </p:cNvSpPr>
          <p:nvPr>
            <p:ph idx="1" hasCustomPrompt="1"/>
          </p:nvPr>
        </p:nvSpPr>
        <p:spPr>
          <a:xfrm>
            <a:off x="431800" y="1600201"/>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9"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0"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1"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14" name="Title 13"/>
          <p:cNvSpPr>
            <a:spLocks noGrp="1"/>
          </p:cNvSpPr>
          <p:nvPr>
            <p:ph type="title" hasCustomPrompt="1"/>
          </p:nvPr>
        </p:nvSpPr>
        <p:spPr>
          <a:xfrm>
            <a:off x="431800" y="252000"/>
            <a:ext cx="8172450" cy="774000"/>
          </a:xfrm>
        </p:spPr>
        <p:txBody>
          <a:bodyPr lIns="0" tIns="0" rIns="0" bIns="0">
            <a:normAutofit/>
          </a:bodyPr>
          <a:lstStyle>
            <a:lvl1pPr>
              <a:defRPr/>
            </a:lvl1pPr>
          </a:lstStyle>
          <a:p>
            <a:r>
              <a:rPr lang="en-GB" noProof="0" dirty="0" smtClean="0"/>
              <a:t>Title</a:t>
            </a:r>
            <a:endParaRPr lang="en-GB" noProof="0" dirty="0"/>
          </a:p>
        </p:txBody>
      </p:sp>
      <p:sp>
        <p:nvSpPr>
          <p:cNvPr id="12"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6378946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1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
        <p:nvSpPr>
          <p:cNvPr id="7" name="Content Placeholder 2"/>
          <p:cNvSpPr>
            <a:spLocks noGrp="1"/>
          </p:cNvSpPr>
          <p:nvPr>
            <p:ph idx="13" hasCustomPrompt="1"/>
          </p:nvPr>
        </p:nvSpPr>
        <p:spPr>
          <a:xfrm>
            <a:off x="431800" y="1600201"/>
            <a:ext cx="8172648"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136080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1071F-54BF-45E0-9EB4-5F69BDD89A14}"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327059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slide 3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12" name="Picture Placeholder 4"/>
          <p:cNvSpPr>
            <a:spLocks noGrp="1"/>
          </p:cNvSpPr>
          <p:nvPr>
            <p:ph type="pic" sz="quarter" idx="14"/>
          </p:nvPr>
        </p:nvSpPr>
        <p:spPr>
          <a:xfrm>
            <a:off x="4644464" y="4221088"/>
            <a:ext cx="3959786" cy="1836000"/>
          </a:xfrm>
        </p:spPr>
        <p:txBody>
          <a:bodyPr/>
          <a:lstStyle/>
          <a:p>
            <a:r>
              <a:rPr lang="en-US" noProof="0" smtClean="0"/>
              <a:t>Click icon to add picture</a:t>
            </a:r>
            <a:endParaRPr lang="en-GB" noProof="0"/>
          </a:p>
        </p:txBody>
      </p:sp>
      <p:sp>
        <p:nvSpPr>
          <p:cNvPr id="13" name="Picture Placeholder 4"/>
          <p:cNvSpPr>
            <a:spLocks noGrp="1"/>
          </p:cNvSpPr>
          <p:nvPr>
            <p:ph type="pic" sz="quarter" idx="13"/>
          </p:nvPr>
        </p:nvSpPr>
        <p:spPr>
          <a:xfrm>
            <a:off x="414018" y="4221088"/>
            <a:ext cx="4085517" cy="18360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
        <p:nvSpPr>
          <p:cNvPr id="10" name="Content Placeholder 2"/>
          <p:cNvSpPr>
            <a:spLocks noGrp="1"/>
          </p:cNvSpPr>
          <p:nvPr>
            <p:ph idx="15" hasCustomPrompt="1"/>
          </p:nvPr>
        </p:nvSpPr>
        <p:spPr>
          <a:xfrm>
            <a:off x="431800" y="1600201"/>
            <a:ext cx="8172648" cy="2260847"/>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8520215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slide 1 text block left 1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716456" y="1602000"/>
            <a:ext cx="3887794" cy="44208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
        <p:nvSpPr>
          <p:cNvPr id="10" name="Content Placeholder 2"/>
          <p:cNvSpPr>
            <a:spLocks noGrp="1"/>
          </p:cNvSpPr>
          <p:nvPr>
            <p:ph idx="14" hasCustomPrompt="1"/>
          </p:nvPr>
        </p:nvSpPr>
        <p:spPr>
          <a:xfrm>
            <a:off x="432000" y="16020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5371816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slide 1 image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31800" y="1602000"/>
            <a:ext cx="3960200" cy="44208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10"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
        <p:nvSpPr>
          <p:cNvPr id="9"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24442248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slide 2 images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1602000"/>
            <a:ext cx="3960000" cy="2052000"/>
          </a:xfrm>
        </p:spPr>
        <p:txBody>
          <a:bodyPr/>
          <a:lstStyle/>
          <a:p>
            <a:r>
              <a:rPr lang="en-US" noProof="0" smtClean="0"/>
              <a:t>Click icon to add picture</a:t>
            </a:r>
            <a:endParaRPr lang="en-GB" noProof="0"/>
          </a:p>
        </p:txBody>
      </p:sp>
      <p:sp>
        <p:nvSpPr>
          <p:cNvPr id="11" name="Picture Placeholder 4"/>
          <p:cNvSpPr>
            <a:spLocks noGrp="1"/>
          </p:cNvSpPr>
          <p:nvPr>
            <p:ph type="pic" sz="quarter" idx="14"/>
          </p:nvPr>
        </p:nvSpPr>
        <p:spPr>
          <a:xfrm>
            <a:off x="431800" y="3969288"/>
            <a:ext cx="3960000" cy="2052000"/>
          </a:xfrm>
        </p:spPr>
        <p:txBody>
          <a:bodyPr/>
          <a:lstStyle/>
          <a:p>
            <a:r>
              <a:rPr lang="en-US" noProof="0" smtClean="0"/>
              <a:t>Click icon to add picture</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
        <p:nvSpPr>
          <p:cNvPr id="10" name="Content Placeholder 2"/>
          <p:cNvSpPr>
            <a:spLocks noGrp="1"/>
          </p:cNvSpPr>
          <p:nvPr>
            <p:ph idx="15"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9406984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slide 1 text block left 2 images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716016" y="1602000"/>
            <a:ext cx="3888234" cy="2052000"/>
          </a:xfrm>
        </p:spPr>
        <p:txBody>
          <a:bodyPr/>
          <a:lstStyle/>
          <a:p>
            <a:r>
              <a:rPr lang="en-US" noProof="0" smtClean="0"/>
              <a:t>Click icon to add picture</a:t>
            </a:r>
            <a:endParaRPr lang="en-GB" noProof="0"/>
          </a:p>
        </p:txBody>
      </p:sp>
      <p:sp>
        <p:nvSpPr>
          <p:cNvPr id="11" name="Picture Placeholder 4"/>
          <p:cNvSpPr>
            <a:spLocks noGrp="1"/>
          </p:cNvSpPr>
          <p:nvPr>
            <p:ph type="pic" sz="quarter" idx="14"/>
          </p:nvPr>
        </p:nvSpPr>
        <p:spPr>
          <a:xfrm>
            <a:off x="4716016" y="3969288"/>
            <a:ext cx="3888234" cy="20520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
        <p:nvSpPr>
          <p:cNvPr id="10" name="Content Placeholder 2"/>
          <p:cNvSpPr>
            <a:spLocks noGrp="1"/>
          </p:cNvSpPr>
          <p:nvPr>
            <p:ph idx="15" hasCustomPrompt="1"/>
          </p:nvPr>
        </p:nvSpPr>
        <p:spPr>
          <a:xfrm>
            <a:off x="432000" y="16002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4295468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slide 1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2169088"/>
            <a:ext cx="8172450" cy="3780192"/>
          </a:xfrm>
        </p:spPr>
        <p:txBody>
          <a:bodyPr/>
          <a:lstStyle/>
          <a:p>
            <a:r>
              <a:rPr lang="en-US" noProof="0" smtClean="0"/>
              <a:t>Click icon to add picture</a:t>
            </a:r>
            <a:endParaRPr lang="en-GB" noProof="0"/>
          </a:p>
        </p:txBody>
      </p:sp>
      <p:sp>
        <p:nvSpPr>
          <p:cNvPr id="3" name="Text Placeholder 2"/>
          <p:cNvSpPr>
            <a:spLocks noGrp="1"/>
          </p:cNvSpPr>
          <p:nvPr>
            <p:ph type="body" sz="quarter" idx="15" hasCustomPrompt="1"/>
          </p:nvPr>
        </p:nvSpPr>
        <p:spPr>
          <a:xfrm>
            <a:off x="431800" y="1485454"/>
            <a:ext cx="8172450" cy="431378"/>
          </a:xfrm>
        </p:spPr>
        <p:txBody>
          <a:bodyPr lIns="0" tIns="0" rIns="0" bIns="0"/>
          <a:lstStyle>
            <a:lvl1pPr>
              <a:defRPr>
                <a:solidFill>
                  <a:schemeClr val="accent1"/>
                </a:solidFill>
              </a:defRPr>
            </a:lvl1pPr>
          </a:lstStyle>
          <a:p>
            <a:pPr lvl="0"/>
            <a:r>
              <a:rPr lang="en-GB" noProof="0" dirty="0" smtClean="0"/>
              <a:t>Title of the graphic</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US" dirty="0" smtClean="0"/>
              <a:t>Title</a:t>
            </a:r>
            <a:endParaRPr lang="en-GB" dirty="0"/>
          </a:p>
        </p:txBody>
      </p:sp>
      <p:sp>
        <p:nvSpPr>
          <p:cNvPr id="7" name="Slide Number Placeholder 5"/>
          <p:cNvSpPr>
            <a:spLocks noGrp="1"/>
          </p:cNvSpPr>
          <p:nvPr>
            <p:ph type="sldNum" sz="quarter" idx="12"/>
          </p:nvPr>
        </p:nvSpPr>
        <p:spPr>
          <a:xfrm>
            <a:off x="8766000" y="6408000"/>
            <a:ext cx="442392" cy="365125"/>
          </a:xfrm>
        </p:spPr>
        <p:txBody>
          <a:bodyPr/>
          <a:lstStyle>
            <a:lvl1pPr algn="l">
              <a:defRPr b="1"/>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14418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1" y="3276008"/>
            <a:ext cx="8172250" cy="441024"/>
          </a:xfrm>
        </p:spPr>
        <p:txBody>
          <a:bodyPr lIns="0" tIns="0" rIns="0" bIns="0">
            <a:noAutofit/>
          </a:bodyPr>
          <a:lstStyle>
            <a:lvl1pPr marL="0" indent="0">
              <a:spcBef>
                <a:spcPts val="0"/>
              </a:spcBef>
              <a:buNone/>
              <a:defRPr sz="3000" b="0">
                <a:solidFill>
                  <a:schemeClr val="tx1"/>
                </a:solidFill>
              </a:defRPr>
            </a:lvl1pPr>
          </a:lstStyle>
          <a:p>
            <a:pPr lvl="0"/>
            <a:r>
              <a:rPr lang="en-GB" noProof="0" dirty="0" smtClean="0"/>
              <a:t>name</a:t>
            </a:r>
          </a:p>
        </p:txBody>
      </p:sp>
      <p:sp>
        <p:nvSpPr>
          <p:cNvPr id="19" name="Text Placeholder 18"/>
          <p:cNvSpPr>
            <a:spLocks noGrp="1"/>
          </p:cNvSpPr>
          <p:nvPr>
            <p:ph type="body" sz="quarter" idx="11" hasCustomPrompt="1"/>
          </p:nvPr>
        </p:nvSpPr>
        <p:spPr>
          <a:xfrm>
            <a:off x="431800" y="3717032"/>
            <a:ext cx="8172450" cy="432048"/>
          </a:xfrm>
        </p:spPr>
        <p:txBody>
          <a:bodyPr lIns="0" tIns="0" rIns="0" bIns="0">
            <a:noAutofit/>
          </a:bodyPr>
          <a:lstStyle>
            <a:lvl1pPr marL="0" indent="0">
              <a:spcBef>
                <a:spcPts val="0"/>
              </a:spcBef>
              <a:buNone/>
              <a:defRPr lang="nl-BE" sz="3000" b="0" kern="1200" dirty="0">
                <a:solidFill>
                  <a:schemeClr val="tx1"/>
                </a:solidFill>
                <a:latin typeface="+mn-lt"/>
                <a:ea typeface="+mn-ea"/>
                <a:cs typeface="+mn-cs"/>
              </a:defRPr>
            </a:lvl1pPr>
          </a:lstStyle>
          <a:p>
            <a:pPr lvl="0"/>
            <a:r>
              <a:rPr lang="en-GB" noProof="0" dirty="0" smtClean="0"/>
              <a:t>contact</a:t>
            </a:r>
            <a:endParaRPr lang="en-GB" noProof="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4824000"/>
            <a:ext cx="2255727" cy="1580446"/>
          </a:xfrm>
          <a:prstGeom prst="rect">
            <a:avLst/>
          </a:prstGeom>
        </p:spPr>
      </p:pic>
      <p:sp>
        <p:nvSpPr>
          <p:cNvPr id="14" name="Text Placeholder 3"/>
          <p:cNvSpPr>
            <a:spLocks noGrp="1"/>
          </p:cNvSpPr>
          <p:nvPr>
            <p:ph type="body" sz="quarter" idx="12" hasCustomPrompt="1"/>
          </p:nvPr>
        </p:nvSpPr>
        <p:spPr>
          <a:xfrm>
            <a:off x="431800" y="2348880"/>
            <a:ext cx="8172450" cy="786576"/>
          </a:xfrm>
        </p:spPr>
        <p:txBody>
          <a:bodyPr lIns="0" tIns="0" rIns="0" bIns="0">
            <a:normAutofit/>
          </a:bodyPr>
          <a:lstStyle>
            <a:lvl1pPr marL="0" indent="0">
              <a:spcBef>
                <a:spcPts val="0"/>
              </a:spcBef>
              <a:buNone/>
              <a:defRPr sz="4200" b="1" baseline="0">
                <a:solidFill>
                  <a:srgbClr val="58595B"/>
                </a:solidFill>
              </a:defRPr>
            </a:lvl1pPr>
          </a:lstStyle>
          <a:p>
            <a:pPr lvl="0"/>
            <a:r>
              <a:rPr lang="en-GB" noProof="0" dirty="0" smtClean="0"/>
              <a:t>Insert a message here</a:t>
            </a:r>
            <a:endParaRPr lang="en-GB" noProof="0" dirty="0"/>
          </a:p>
        </p:txBody>
      </p:sp>
      <p:pic>
        <p:nvPicPr>
          <p:cNvPr id="9" name="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10" name="YouTub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12" name="FaceBook"/>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13" name="Twitte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pic>
        <p:nvPicPr>
          <p:cNvPr id="15" name="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16" name="YouTub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18" name="FaceBook"/>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20" name="Twitte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pic>
        <p:nvPicPr>
          <p:cNvPr id="21" name="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22" name="YouTub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23" name="FaceBook"/>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24" name="Twitte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spTree>
    <p:extLst>
      <p:ext uri="{BB962C8B-B14F-4D97-AF65-F5344CB8AC3E}">
        <p14:creationId xmlns:p14="http://schemas.microsoft.com/office/powerpoint/2010/main" val="14195555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EDR Title">
    <p:spTree>
      <p:nvGrpSpPr>
        <p:cNvPr id="1" name=""/>
        <p:cNvGrpSpPr/>
        <p:nvPr/>
      </p:nvGrpSpPr>
      <p:grpSpPr>
        <a:xfrm>
          <a:off x="0" y="0"/>
          <a:ext cx="0" cy="0"/>
          <a:chOff x="0" y="0"/>
          <a:chExt cx="0" cy="0"/>
        </a:xfrm>
      </p:grpSpPr>
      <p:pic>
        <p:nvPicPr>
          <p:cNvPr id="3" name="Picture 5" descr="stripes.jpg"/>
          <p:cNvPicPr>
            <a:picLocks noChangeAspect="1"/>
          </p:cNvPicPr>
          <p:nvPr userDrawn="1"/>
        </p:nvPicPr>
        <p:blipFill rotWithShape="1">
          <a:blip r:embed="rId2" cstate="print"/>
          <a:srcRect l="19974" t="641" b="47794"/>
          <a:stretch/>
        </p:blipFill>
        <p:spPr bwMode="auto">
          <a:xfrm>
            <a:off x="0" y="1628776"/>
            <a:ext cx="9155113" cy="2900892"/>
          </a:xfrm>
          <a:prstGeom prst="rect">
            <a:avLst/>
          </a:prstGeom>
          <a:noFill/>
          <a:ln w="9525">
            <a:noFill/>
            <a:miter lim="800000"/>
            <a:headEnd/>
            <a:tailEnd/>
          </a:ln>
        </p:spPr>
      </p:pic>
      <p:pic>
        <p:nvPicPr>
          <p:cNvPr id="4" name="Picture 1" descr="EMCDDA_pres_LOGOfinal_03-4.psd"/>
          <p:cNvPicPr>
            <a:picLocks noChangeAspect="1"/>
          </p:cNvPicPr>
          <p:nvPr userDrawn="1"/>
        </p:nvPicPr>
        <p:blipFill>
          <a:blip r:embed="rId3" cstate="print"/>
          <a:srcRect/>
          <a:stretch>
            <a:fillRect/>
          </a:stretch>
        </p:blipFill>
        <p:spPr bwMode="auto">
          <a:xfrm>
            <a:off x="250825" y="188913"/>
            <a:ext cx="3168650" cy="815975"/>
          </a:xfrm>
          <a:prstGeom prst="rect">
            <a:avLst/>
          </a:prstGeom>
          <a:noFill/>
          <a:ln w="9525">
            <a:noFill/>
            <a:miter lim="800000"/>
            <a:headEnd/>
            <a:tailEnd/>
          </a:ln>
        </p:spPr>
      </p:pic>
      <p:sp>
        <p:nvSpPr>
          <p:cNvPr id="9" name="TextBox 8"/>
          <p:cNvSpPr txBox="1"/>
          <p:nvPr userDrawn="1"/>
        </p:nvSpPr>
        <p:spPr bwMode="auto">
          <a:xfrm>
            <a:off x="9237133" y="4682067"/>
            <a:ext cx="184666" cy="523220"/>
          </a:xfrm>
          <a:prstGeom prst="rect">
            <a:avLst/>
          </a:prstGeom>
          <a:noFill/>
          <a:ln w="9525">
            <a:noFill/>
            <a:miter lim="800000"/>
            <a:headEnd/>
            <a:tailEnd/>
          </a:ln>
        </p:spPr>
        <p:txBody>
          <a:bodyPr wrap="none" rtlCol="0">
            <a:spAutoFit/>
          </a:bodyPr>
          <a:lstStyle/>
          <a:p>
            <a:pPr eaLnBrk="0" fontAlgn="base" hangingPunct="0">
              <a:spcBef>
                <a:spcPct val="20000"/>
              </a:spcBef>
              <a:spcAft>
                <a:spcPct val="0"/>
              </a:spcAft>
            </a:pPr>
            <a:endParaRPr lang="en-US" sz="2800" dirty="0" smtClean="0">
              <a:solidFill>
                <a:srgbClr val="58595B"/>
              </a:solidFill>
              <a:ea typeface="ＭＳ Ｐゴシック"/>
            </a:endParaRPr>
          </a:p>
        </p:txBody>
      </p:sp>
      <p:sp>
        <p:nvSpPr>
          <p:cNvPr id="11" name="Title 10"/>
          <p:cNvSpPr>
            <a:spLocks noGrp="1"/>
          </p:cNvSpPr>
          <p:nvPr>
            <p:ph type="title"/>
          </p:nvPr>
        </p:nvSpPr>
        <p:spPr>
          <a:xfrm>
            <a:off x="195263" y="1988840"/>
            <a:ext cx="8948737" cy="1503040"/>
          </a:xfrm>
        </p:spPr>
        <p:txBody>
          <a:bodyPr/>
          <a:lstStyle>
            <a:lvl1pPr>
              <a:lnSpc>
                <a:spcPct val="100000"/>
              </a:lnSpc>
              <a:defRPr sz="4400"/>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251520" y="4941168"/>
            <a:ext cx="8568952" cy="1512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614963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B5600-9812-442D-AC78-D0833B235B89}" type="datetimeFigureOut">
              <a:rPr lang="en-GB" smtClean="0">
                <a:solidFill>
                  <a:prstClr val="black">
                    <a:tint val="75000"/>
                  </a:prstClr>
                </a:solidFill>
              </a:rPr>
              <a:pPr/>
              <a:t>09/02/2017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FFB5F1-C1EE-4C37-8494-6C51A7E8E21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1733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BC3797-144E-46BD-8FEB-6594EE20D7B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9982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41071F-54BF-45E0-9EB4-5F69BDD89A14}"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83077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DDCAF1-49FD-43D9-A280-C2201AD114D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940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D8AB88-A4A6-4CD4-9D53-70A75422392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3376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987C29-C8CC-46DC-9950-D76C9078599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77918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04D275-F9C1-458B-9D5A-AC6C232EA8F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23417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23F1FF-EE7B-4521-A20A-0CA2415EAC6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23093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229F77-8D19-4FCB-BB13-A0E8F1035FD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52433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921102-47A7-4126-8FEA-16A1D3CAD59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77254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FA7CC9-E9C8-4D0A-A5EA-54B6C9958D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91092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AE03B8-07C8-4A59-9879-9B5037E6895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35609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9AAA0-C781-48FD-84C3-5A7F5B3BF6F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4066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41071F-54BF-45E0-9EB4-5F69BDD89A14}" type="datetimeFigureOut">
              <a:rPr lang="en-GB" smtClean="0"/>
              <a:t>09/02/2017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401889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41071F-54BF-45E0-9EB4-5F69BDD89A14}" type="datetimeFigureOut">
              <a:rPr lang="en-GB" smtClean="0"/>
              <a:t>09/02/2017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359065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1071F-54BF-45E0-9EB4-5F69BDD89A14}" type="datetimeFigureOut">
              <a:rPr lang="en-GB" smtClean="0"/>
              <a:t>09/02/2017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310283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1071F-54BF-45E0-9EB4-5F69BDD89A14}"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34639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1071F-54BF-45E0-9EB4-5F69BDD89A14}"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6D7C90-26E9-43BA-97BC-1D116575A732}" type="slidenum">
              <a:rPr lang="en-GB" smtClean="0"/>
              <a:t>‹#›</a:t>
            </a:fld>
            <a:endParaRPr lang="en-GB"/>
          </a:p>
        </p:txBody>
      </p:sp>
    </p:spTree>
    <p:extLst>
      <p:ext uri="{BB962C8B-B14F-4D97-AF65-F5344CB8AC3E}">
        <p14:creationId xmlns:p14="http://schemas.microsoft.com/office/powerpoint/2010/main" val="306987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41071F-54BF-45E0-9EB4-5F69BDD89A14}" type="datetimeFigureOut">
              <a:rPr lang="en-GB" smtClean="0"/>
              <a:t>09/02/2017</a:t>
            </a:fld>
            <a:endParaRPr lang="en-GB"/>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6D7C90-26E9-43BA-97BC-1D116575A732}" type="slidenum">
              <a:rPr lang="en-GB" smtClean="0"/>
              <a:t>‹#›</a:t>
            </a:fld>
            <a:endParaRPr lang="en-GB"/>
          </a:p>
        </p:txBody>
      </p:sp>
    </p:spTree>
    <p:extLst>
      <p:ext uri="{BB962C8B-B14F-4D97-AF65-F5344CB8AC3E}">
        <p14:creationId xmlns:p14="http://schemas.microsoft.com/office/powerpoint/2010/main" val="88806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31DE6AC-D846-4281-8EFE-E7F925E5217C}"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40221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52000"/>
            <a:ext cx="8172450" cy="774000"/>
          </a:xfrm>
          <a:prstGeom prst="rect">
            <a:avLst/>
          </a:prstGeom>
        </p:spPr>
        <p:txBody>
          <a:bodyPr vert="horz" lIns="0" tIns="0" rIns="0" bIns="0" rtlCol="0" anchor="ctr">
            <a:normAutofit/>
          </a:bodyPr>
          <a:lstStyle/>
          <a:p>
            <a:r>
              <a:rPr lang="en-GB" noProof="0" dirty="0" smtClean="0"/>
              <a:t>Title of slide</a:t>
            </a:r>
            <a:endParaRPr lang="en-GB" noProof="0" dirty="0"/>
          </a:p>
        </p:txBody>
      </p:sp>
      <p:sp>
        <p:nvSpPr>
          <p:cNvPr id="3" name="Text Placeholder 2"/>
          <p:cNvSpPr>
            <a:spLocks noGrp="1"/>
          </p:cNvSpPr>
          <p:nvPr>
            <p:ph type="body" idx="1"/>
          </p:nvPr>
        </p:nvSpPr>
        <p:spPr>
          <a:xfrm>
            <a:off x="431800" y="1600200"/>
            <a:ext cx="8172450" cy="4525963"/>
          </a:xfrm>
          <a:prstGeom prst="rect">
            <a:avLst/>
          </a:prstGeom>
        </p:spPr>
        <p:txBody>
          <a:bodyPr vert="horz" lIns="0" tIns="0" rIns="0" bIns="0" rtlCol="0">
            <a:normAutofit/>
          </a:bodyPr>
          <a:lstStyle/>
          <a:p>
            <a:pPr lvl="0"/>
            <a:r>
              <a:rPr lang="en-GB" noProof="0" dirty="0" smtClean="0"/>
              <a:t>First level</a:t>
            </a:r>
          </a:p>
          <a:p>
            <a:pPr lvl="1"/>
            <a:r>
              <a:rPr lang="en-GB" noProof="0" dirty="0" smtClean="0"/>
              <a:t>Second level</a:t>
            </a:r>
          </a:p>
          <a:p>
            <a:pPr lvl="2"/>
            <a:r>
              <a:rPr lang="en-GB" noProof="0" dirty="0" smtClean="0"/>
              <a:t>Third level </a:t>
            </a:r>
          </a:p>
          <a:p>
            <a:pPr lvl="3"/>
            <a:r>
              <a:rPr lang="en-GB" noProof="0"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9883D-2B7E-4ABC-930E-6AB7A3ED7399}" type="datetimeFigureOut">
              <a:rPr lang="en-GB" smtClean="0">
                <a:solidFill>
                  <a:prstClr val="black">
                    <a:tint val="75000"/>
                  </a:prstClr>
                </a:solidFill>
              </a:rPr>
              <a:pPr/>
              <a:t>09/02/2017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C5B38-9D81-4669-B7B5-1F33F2C430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0315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iming>
    <p:tnLst>
      <p:par>
        <p:cTn id="1" dur="indefinite" restart="never" nodeType="tmRoot"/>
      </p:par>
    </p:tnLst>
  </p:timing>
  <p:txStyles>
    <p:titleStyle>
      <a:lvl1pPr algn="l" defTabSz="914400" rtl="0" eaLnBrk="1" latinLnBrk="0" hangingPunct="1">
        <a:spcBef>
          <a:spcPct val="0"/>
        </a:spcBef>
        <a:buNone/>
        <a:defRPr sz="3000" b="1" kern="1200">
          <a:solidFill>
            <a:srgbClr val="58595B"/>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800" b="1"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31DE6AC-D846-4281-8EFE-E7F925E5217C}"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40080138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Z:\ACRO%20PROJECTS\Current%20Projects\EU-EPDT%20project\Project%20Documents\Work%20Packages\Jo%20Jackson\Conference\PNC%20Umbrella%20Code.docx"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file:///\\Wacrosvr\users\ACRO%20PROJECTS\Current%20Projects\EU-EPDT%20project\Project%20Documents\Work%20Packages\Jo%20Jackson\Conference\PNC%20Umbrella%20Code.docx"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28.xml"/><Relationship Id="rId6" Type="http://schemas.openxmlformats.org/officeDocument/2006/relationships/image" Target="../media/image64.emf"/><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29.xml"/><Relationship Id="rId5" Type="http://schemas.openxmlformats.org/officeDocument/2006/relationships/image" Target="../media/image79.png"/><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28.xml"/><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hyperlink" Target="mailto:Nicola.Singleton@emcdda.europa.eu" TargetMode="External"/><Relationship Id="rId2" Type="http://schemas.openxmlformats.org/officeDocument/2006/relationships/notesSlide" Target="../notesSlides/notesSlide49.xml"/><Relationship Id="rId1" Type="http://schemas.openxmlformats.org/officeDocument/2006/relationships/slideLayout" Target="../slideLayouts/slideLayout36.xml"/><Relationship Id="rId4" Type="http://schemas.openxmlformats.org/officeDocument/2006/relationships/hyperlink" Target="mailto:Teodora.groshkova@emcdda.europa.eu"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www.drugsummerschool.cies.iscte-iul.pt/" TargetMode="Externa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hyperlink" Target="mailto:acro.epdt.project@acro.pnn.police.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2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620688"/>
            <a:ext cx="7631746" cy="231111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3573016"/>
            <a:ext cx="6349206" cy="1523809"/>
          </a:xfrm>
          <a:prstGeom prst="rect">
            <a:avLst/>
          </a:prstGeom>
        </p:spPr>
      </p:pic>
    </p:spTree>
    <p:extLst>
      <p:ext uri="{BB962C8B-B14F-4D97-AF65-F5344CB8AC3E}">
        <p14:creationId xmlns:p14="http://schemas.microsoft.com/office/powerpoint/2010/main" val="3366111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31640" y="2848189"/>
            <a:ext cx="7271706" cy="923330"/>
          </a:xfrm>
          <a:prstGeom prst="rect">
            <a:avLst/>
          </a:prstGeom>
          <a:noFill/>
        </p:spPr>
        <p:txBody>
          <a:bodyPr wrap="square" rtlCol="0">
            <a:spAutoFit/>
          </a:bodyPr>
          <a:lstStyle/>
          <a:p>
            <a:pPr eaLnBrk="0" fontAlgn="base" hangingPunct="0">
              <a:spcBef>
                <a:spcPct val="0"/>
              </a:spcBef>
              <a:spcAft>
                <a:spcPct val="0"/>
              </a:spcAft>
            </a:pPr>
            <a:r>
              <a:rPr lang="en-GB" dirty="0" smtClean="0">
                <a:solidFill>
                  <a:srgbClr val="000000"/>
                </a:solidFill>
              </a:rPr>
              <a:t>	Message Types</a:t>
            </a:r>
          </a:p>
          <a:p>
            <a:pPr eaLnBrk="0" fontAlgn="base" hangingPunct="0">
              <a:spcBef>
                <a:spcPct val="0"/>
              </a:spcBef>
              <a:spcAft>
                <a:spcPct val="0"/>
              </a:spcAft>
            </a:pPr>
            <a:r>
              <a:rPr lang="en-GB" dirty="0" smtClean="0">
                <a:solidFill>
                  <a:srgbClr val="000000"/>
                </a:solidFill>
              </a:rPr>
              <a:t>	REQ	RDL	RRS	(RAI, RAR, FEM, CAN)</a:t>
            </a:r>
            <a:endParaRPr lang="en-GB" dirty="0">
              <a:solidFill>
                <a:srgbClr val="000000"/>
              </a:solidFill>
            </a:endParaRPr>
          </a:p>
          <a:p>
            <a:pPr eaLnBrk="0" fontAlgn="base" hangingPunct="0">
              <a:spcBef>
                <a:spcPct val="0"/>
              </a:spcBef>
              <a:spcAft>
                <a:spcPct val="0"/>
              </a:spcAft>
            </a:pPr>
            <a:endParaRPr lang="en-GB" dirty="0">
              <a:solidFill>
                <a:srgbClr val="000000"/>
              </a:solidFill>
            </a:endParaRPr>
          </a:p>
        </p:txBody>
      </p:sp>
      <p:sp>
        <p:nvSpPr>
          <p:cNvPr id="10" name="Rectangle 9"/>
          <p:cNvSpPr/>
          <p:nvPr/>
        </p:nvSpPr>
        <p:spPr>
          <a:xfrm>
            <a:off x="899592" y="605463"/>
            <a:ext cx="1184940" cy="923330"/>
          </a:xfrm>
          <a:prstGeom prst="rect">
            <a:avLst/>
          </a:prstGeom>
          <a:noFill/>
        </p:spPr>
        <p:txBody>
          <a:bodyPr wrap="none" lIns="91440" tIns="45720" rIns="91440" bIns="45720">
            <a:spAutoFit/>
          </a:bodyPr>
          <a:lstStyle/>
          <a:p>
            <a:pPr algn="ctr" eaLnBrk="0" fontAlgn="base" hangingPunct="0">
              <a:spcBef>
                <a:spcPct val="0"/>
              </a:spcBef>
              <a:spcAft>
                <a:spcPct val="0"/>
              </a:spcAft>
            </a:pPr>
            <a:r>
              <a:rPr lang="en-US" sz="5400" b="1" dirty="0" smtClean="0">
                <a:ln w="12700">
                  <a:solidFill>
                    <a:srgbClr val="BBE0E3"/>
                  </a:solidFill>
                  <a:prstDash val="solid"/>
                </a:ln>
                <a:pattFill prst="pct50">
                  <a:fgClr>
                    <a:srgbClr val="BBE0E3"/>
                  </a:fgClr>
                  <a:bgClr>
                    <a:srgbClr val="BBE0E3">
                      <a:lumMod val="20000"/>
                      <a:lumOff val="80000"/>
                    </a:srgbClr>
                  </a:bgClr>
                </a:pattFill>
                <a:effectLst>
                  <a:outerShdw dist="38100" dir="2640000" algn="bl" rotWithShape="0">
                    <a:srgbClr val="BBE0E3"/>
                  </a:outerShdw>
                </a:effectLst>
              </a:rPr>
              <a:t>UK</a:t>
            </a:r>
            <a:endParaRPr lang="en-US" sz="5400" b="1" dirty="0">
              <a:ln w="12700">
                <a:solidFill>
                  <a:srgbClr val="BBE0E3"/>
                </a:solidFill>
                <a:prstDash val="solid"/>
              </a:ln>
              <a:pattFill prst="pct50">
                <a:fgClr>
                  <a:srgbClr val="BBE0E3"/>
                </a:fgClr>
                <a:bgClr>
                  <a:srgbClr val="BBE0E3">
                    <a:lumMod val="20000"/>
                    <a:lumOff val="80000"/>
                  </a:srgbClr>
                </a:bgClr>
              </a:pattFill>
              <a:effectLst>
                <a:outerShdw dist="38100" dir="2640000" algn="bl" rotWithShape="0">
                  <a:srgbClr val="BBE0E3"/>
                </a:outerShdw>
              </a:effectLst>
            </a:endParaRPr>
          </a:p>
        </p:txBody>
      </p:sp>
      <p:sp>
        <p:nvSpPr>
          <p:cNvPr id="11" name="Rectangle 10"/>
          <p:cNvSpPr/>
          <p:nvPr/>
        </p:nvSpPr>
        <p:spPr>
          <a:xfrm>
            <a:off x="5220072" y="620688"/>
            <a:ext cx="3262433" cy="923330"/>
          </a:xfrm>
          <a:prstGeom prst="rect">
            <a:avLst/>
          </a:prstGeom>
          <a:noFill/>
        </p:spPr>
        <p:txBody>
          <a:bodyPr wrap="none" lIns="91440" tIns="45720" rIns="91440" bIns="45720">
            <a:spAutoFit/>
          </a:bodyPr>
          <a:lstStyle/>
          <a:p>
            <a:pPr algn="ctr" eaLnBrk="0" fontAlgn="base" hangingPunct="0">
              <a:spcBef>
                <a:spcPct val="0"/>
              </a:spcBef>
              <a:spcAft>
                <a:spcPct val="0"/>
              </a:spcAft>
            </a:pPr>
            <a:r>
              <a:rPr lang="en-US" sz="5400" b="1" dirty="0" smtClean="0">
                <a:ln w="12700">
                  <a:solidFill>
                    <a:srgbClr val="BBE0E3"/>
                  </a:solidFill>
                  <a:prstDash val="solid"/>
                </a:ln>
                <a:pattFill prst="pct50">
                  <a:fgClr>
                    <a:srgbClr val="BBE0E3"/>
                  </a:fgClr>
                  <a:bgClr>
                    <a:srgbClr val="BBE0E3">
                      <a:lumMod val="20000"/>
                      <a:lumOff val="80000"/>
                    </a:srgbClr>
                  </a:bgClr>
                </a:pattFill>
                <a:effectLst>
                  <a:outerShdw dist="38100" dir="2640000" algn="bl" rotWithShape="0">
                    <a:srgbClr val="BBE0E3"/>
                  </a:outerShdw>
                </a:effectLst>
              </a:rPr>
              <a:t>Other MS</a:t>
            </a:r>
            <a:endParaRPr lang="en-US" sz="5400" b="1" dirty="0">
              <a:ln w="12700">
                <a:solidFill>
                  <a:srgbClr val="BBE0E3"/>
                </a:solidFill>
                <a:prstDash val="solid"/>
              </a:ln>
              <a:pattFill prst="pct50">
                <a:fgClr>
                  <a:srgbClr val="BBE0E3"/>
                </a:fgClr>
                <a:bgClr>
                  <a:srgbClr val="BBE0E3">
                    <a:lumMod val="20000"/>
                    <a:lumOff val="80000"/>
                  </a:srgbClr>
                </a:bgClr>
              </a:pattFill>
              <a:effectLst>
                <a:outerShdw dist="38100" dir="2640000" algn="bl" rotWithShape="0">
                  <a:srgbClr val="BBE0E3"/>
                </a:outerShdw>
              </a:effectLst>
            </a:endParaRPr>
          </a:p>
        </p:txBody>
      </p:sp>
      <p:sp>
        <p:nvSpPr>
          <p:cNvPr id="13" name="Striped Right Arrow 12"/>
          <p:cNvSpPr/>
          <p:nvPr/>
        </p:nvSpPr>
        <p:spPr>
          <a:xfrm>
            <a:off x="2536178" y="159023"/>
            <a:ext cx="2232248" cy="9233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dirty="0" smtClean="0">
                <a:solidFill>
                  <a:srgbClr val="3E454C"/>
                </a:solidFill>
              </a:rPr>
              <a:t>Out</a:t>
            </a:r>
            <a:endParaRPr lang="en-GB" dirty="0">
              <a:solidFill>
                <a:srgbClr val="3E454C"/>
              </a:solidFill>
            </a:endParaRPr>
          </a:p>
        </p:txBody>
      </p:sp>
      <p:sp>
        <p:nvSpPr>
          <p:cNvPr id="14" name="Striped Right Arrow 13"/>
          <p:cNvSpPr/>
          <p:nvPr/>
        </p:nvSpPr>
        <p:spPr>
          <a:xfrm rot="10800000">
            <a:off x="2304919" y="1180379"/>
            <a:ext cx="2431315" cy="10081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dirty="0">
              <a:solidFill>
                <a:srgbClr val="FFFFFF"/>
              </a:solidFill>
            </a:endParaRPr>
          </a:p>
        </p:txBody>
      </p:sp>
      <p:sp>
        <p:nvSpPr>
          <p:cNvPr id="15" name="TextBox 14"/>
          <p:cNvSpPr txBox="1"/>
          <p:nvPr/>
        </p:nvSpPr>
        <p:spPr>
          <a:xfrm>
            <a:off x="3520576" y="1528793"/>
            <a:ext cx="475360" cy="369332"/>
          </a:xfrm>
          <a:prstGeom prst="rect">
            <a:avLst/>
          </a:prstGeom>
          <a:noFill/>
        </p:spPr>
        <p:txBody>
          <a:bodyPr wrap="square" rtlCol="0">
            <a:spAutoFit/>
          </a:bodyPr>
          <a:lstStyle/>
          <a:p>
            <a:pPr eaLnBrk="0" fontAlgn="base" hangingPunct="0">
              <a:spcBef>
                <a:spcPct val="0"/>
              </a:spcBef>
              <a:spcAft>
                <a:spcPct val="0"/>
              </a:spcAft>
            </a:pPr>
            <a:r>
              <a:rPr lang="en-GB" dirty="0" smtClean="0">
                <a:solidFill>
                  <a:srgbClr val="000000"/>
                </a:solidFill>
              </a:rPr>
              <a:t>In</a:t>
            </a:r>
            <a:endParaRPr lang="en-GB" dirty="0">
              <a:solidFill>
                <a:srgbClr val="000000"/>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967" y="2172722"/>
            <a:ext cx="1693769" cy="2258040"/>
          </a:xfrm>
          <a:prstGeom prst="rect">
            <a:avLst/>
          </a:prstGeom>
        </p:spPr>
      </p:pic>
      <p:sp>
        <p:nvSpPr>
          <p:cNvPr id="18" name="TextBox 17"/>
          <p:cNvSpPr txBox="1"/>
          <p:nvPr/>
        </p:nvSpPr>
        <p:spPr>
          <a:xfrm>
            <a:off x="899592" y="4937190"/>
            <a:ext cx="6192688" cy="1200329"/>
          </a:xfrm>
          <a:prstGeom prst="rect">
            <a:avLst/>
          </a:prstGeom>
          <a:noFill/>
        </p:spPr>
        <p:txBody>
          <a:bodyPr wrap="square" rtlCol="0">
            <a:spAutoFit/>
          </a:bodyPr>
          <a:lstStyle/>
          <a:p>
            <a:pPr eaLnBrk="0" fontAlgn="base" hangingPunct="0">
              <a:spcBef>
                <a:spcPct val="0"/>
              </a:spcBef>
              <a:spcAft>
                <a:spcPct val="0"/>
              </a:spcAft>
            </a:pPr>
            <a:endParaRPr lang="en-GB" dirty="0">
              <a:solidFill>
                <a:srgbClr val="000000"/>
              </a:solidFill>
            </a:endParaRPr>
          </a:p>
          <a:p>
            <a:pPr eaLnBrk="0" fontAlgn="base" hangingPunct="0">
              <a:spcBef>
                <a:spcPct val="0"/>
              </a:spcBef>
              <a:spcAft>
                <a:spcPct val="0"/>
              </a:spcAft>
            </a:pPr>
            <a:r>
              <a:rPr lang="en-GB" dirty="0" smtClean="0">
                <a:solidFill>
                  <a:srgbClr val="000000"/>
                </a:solidFill>
              </a:rPr>
              <a:t>Message </a:t>
            </a:r>
            <a:r>
              <a:rPr lang="en-GB" dirty="0">
                <a:solidFill>
                  <a:srgbClr val="000000"/>
                </a:solidFill>
              </a:rPr>
              <a:t>Types</a:t>
            </a:r>
          </a:p>
          <a:p>
            <a:pPr eaLnBrk="0" fontAlgn="base" hangingPunct="0">
              <a:spcBef>
                <a:spcPct val="0"/>
              </a:spcBef>
              <a:spcAft>
                <a:spcPct val="0"/>
              </a:spcAft>
            </a:pPr>
            <a:r>
              <a:rPr lang="en-GB" dirty="0">
                <a:solidFill>
                  <a:srgbClr val="000000"/>
                </a:solidFill>
              </a:rPr>
              <a:t>	NOT	NRS	(RAI, RAR, FEM, CAN)</a:t>
            </a:r>
          </a:p>
          <a:p>
            <a:pPr eaLnBrk="0" fontAlgn="base" hangingPunct="0">
              <a:spcBef>
                <a:spcPct val="0"/>
              </a:spcBef>
              <a:spcAft>
                <a:spcPct val="0"/>
              </a:spcAft>
            </a:pPr>
            <a:endParaRPr lang="en-GB" dirty="0">
              <a:solidFill>
                <a:srgbClr val="000000"/>
              </a:solidFill>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8984"/>
          <a:stretch/>
        </p:blipFill>
        <p:spPr>
          <a:xfrm>
            <a:off x="6228184" y="3729482"/>
            <a:ext cx="2592288" cy="2522744"/>
          </a:xfrm>
          <a:prstGeom prst="rect">
            <a:avLst/>
          </a:prstGeom>
        </p:spPr>
      </p:pic>
    </p:spTree>
    <p:extLst>
      <p:ext uri="{BB962C8B-B14F-4D97-AF65-F5344CB8AC3E}">
        <p14:creationId xmlns:p14="http://schemas.microsoft.com/office/powerpoint/2010/main" val="284609802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11560" y="2780928"/>
            <a:ext cx="8219256" cy="3600400"/>
          </a:xfrm>
        </p:spPr>
        <p:txBody>
          <a:bodyPr/>
          <a:lstStyle/>
          <a:p>
            <a:pPr eaLnBrk="1" hangingPunct="1"/>
            <a:r>
              <a:rPr lang="en-US" altLang="en-US" dirty="0" smtClean="0">
                <a:solidFill>
                  <a:srgbClr val="3E454C"/>
                </a:solidFill>
                <a:latin typeface="Calibri" panose="020F0502020204030204" pitchFamily="34" charset="0"/>
              </a:rPr>
              <a:t>ECRIS Statistics</a:t>
            </a:r>
          </a:p>
          <a:p>
            <a:pPr lvl="1" eaLnBrk="1" hangingPunct="1"/>
            <a:r>
              <a:rPr lang="en-US" altLang="en-US" dirty="0" smtClean="0">
                <a:solidFill>
                  <a:srgbClr val="3E454C"/>
                </a:solidFill>
                <a:latin typeface="Calibri" panose="020F0502020204030204" pitchFamily="34" charset="0"/>
              </a:rPr>
              <a:t>Purpose</a:t>
            </a:r>
          </a:p>
          <a:p>
            <a:pPr lvl="1" eaLnBrk="1" hangingPunct="1"/>
            <a:r>
              <a:rPr lang="en-US" altLang="en-US" dirty="0" smtClean="0">
                <a:solidFill>
                  <a:srgbClr val="3E454C"/>
                </a:solidFill>
                <a:latin typeface="Calibri" panose="020F0502020204030204" pitchFamily="34" charset="0"/>
              </a:rPr>
              <a:t>Yearly</a:t>
            </a:r>
          </a:p>
          <a:p>
            <a:pPr lvl="1" eaLnBrk="1" hangingPunct="1"/>
            <a:r>
              <a:rPr lang="en-US" altLang="en-US" dirty="0" smtClean="0">
                <a:solidFill>
                  <a:srgbClr val="3E454C"/>
                </a:solidFill>
                <a:latin typeface="Calibri" panose="020F0502020204030204" pitchFamily="34" charset="0"/>
              </a:rPr>
              <a:t>Monthly</a:t>
            </a:r>
          </a:p>
          <a:p>
            <a:pPr lvl="1" eaLnBrk="1" hangingPunct="1"/>
            <a:r>
              <a:rPr lang="en-US" altLang="en-US" dirty="0" smtClean="0">
                <a:solidFill>
                  <a:srgbClr val="3E454C"/>
                </a:solidFill>
                <a:latin typeface="Calibri" panose="020F0502020204030204" pitchFamily="34" charset="0"/>
              </a:rPr>
              <a:t>Technical</a:t>
            </a:r>
          </a:p>
          <a:p>
            <a:pPr lvl="1" eaLnBrk="1" hangingPunct="1"/>
            <a:r>
              <a:rPr lang="en-US" altLang="en-US" dirty="0" smtClean="0">
                <a:solidFill>
                  <a:srgbClr val="3E454C"/>
                </a:solidFill>
                <a:latin typeface="Calibri" panose="020F0502020204030204" pitchFamily="34" charset="0"/>
              </a:rPr>
              <a:t>Functional</a:t>
            </a:r>
          </a:p>
          <a:p>
            <a:pPr lvl="1" eaLnBrk="1" hangingPunct="1"/>
            <a:r>
              <a:rPr lang="en-US" altLang="en-US" dirty="0" smtClean="0">
                <a:solidFill>
                  <a:srgbClr val="3E454C"/>
                </a:solidFill>
                <a:latin typeface="Calibri" panose="020F0502020204030204" pitchFamily="34" charset="0"/>
              </a:rPr>
              <a:t>Business</a:t>
            </a:r>
          </a:p>
          <a:p>
            <a:pPr lvl="1" eaLnBrk="1" hangingPunct="1"/>
            <a:endParaRPr lang="en-US" altLang="en-US" dirty="0" smtClean="0">
              <a:solidFill>
                <a:srgbClr val="3E454C"/>
              </a:solidFill>
              <a:latin typeface="Calibri" panose="020F05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548680"/>
            <a:ext cx="5112568" cy="3834426"/>
          </a:xfrm>
          <a:prstGeom prst="rect">
            <a:avLst/>
          </a:prstGeom>
        </p:spPr>
      </p:pic>
    </p:spTree>
    <p:extLst>
      <p:ext uri="{BB962C8B-B14F-4D97-AF65-F5344CB8AC3E}">
        <p14:creationId xmlns:p14="http://schemas.microsoft.com/office/powerpoint/2010/main" val="2304924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en-US" dirty="0" smtClean="0">
                <a:solidFill>
                  <a:srgbClr val="3E454C"/>
                </a:solidFill>
                <a:latin typeface="Calibri" panose="020F0502020204030204" pitchFamily="34" charset="0"/>
              </a:rPr>
              <a:t>Issues with data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417638"/>
            <a:ext cx="6096000" cy="4581525"/>
          </a:xfrm>
          <a:prstGeom prst="rect">
            <a:avLst/>
          </a:prstGeom>
        </p:spPr>
      </p:pic>
    </p:spTree>
    <p:extLst>
      <p:ext uri="{BB962C8B-B14F-4D97-AF65-F5344CB8AC3E}">
        <p14:creationId xmlns:p14="http://schemas.microsoft.com/office/powerpoint/2010/main" val="2943669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en-US" dirty="0" smtClean="0">
                <a:solidFill>
                  <a:srgbClr val="3E454C"/>
                </a:solidFill>
                <a:latin typeface="Calibri" panose="020F0502020204030204" pitchFamily="34" charset="0"/>
              </a:rPr>
              <a:t>Use of ECRIS Statistics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304764"/>
            <a:ext cx="6576731" cy="4932548"/>
          </a:xfrm>
          <a:prstGeom prst="rect">
            <a:avLst/>
          </a:prstGeom>
        </p:spPr>
      </p:pic>
    </p:spTree>
    <p:extLst>
      <p:ext uri="{BB962C8B-B14F-4D97-AF65-F5344CB8AC3E}">
        <p14:creationId xmlns:p14="http://schemas.microsoft.com/office/powerpoint/2010/main" val="327250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en-US" dirty="0" smtClean="0">
                <a:solidFill>
                  <a:srgbClr val="3E454C"/>
                </a:solidFill>
                <a:latin typeface="Calibri" panose="020F0502020204030204" pitchFamily="34" charset="0"/>
              </a:rPr>
              <a:t>Analysis of data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80" y="1268760"/>
            <a:ext cx="7560840" cy="5031654"/>
          </a:xfrm>
          <a:prstGeom prst="rect">
            <a:avLst/>
          </a:prstGeom>
        </p:spPr>
      </p:pic>
    </p:spTree>
    <p:extLst>
      <p:ext uri="{BB962C8B-B14F-4D97-AF65-F5344CB8AC3E}">
        <p14:creationId xmlns:p14="http://schemas.microsoft.com/office/powerpoint/2010/main" val="1402654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5157192"/>
            <a:ext cx="8229600" cy="968971"/>
          </a:xfrm>
        </p:spPr>
        <p:txBody>
          <a:bodyPr/>
          <a:lstStyle/>
          <a:p>
            <a:pPr marL="0" indent="0" algn="ctr" eaLnBrk="1" hangingPunct="1">
              <a:buNone/>
            </a:pPr>
            <a:r>
              <a:rPr lang="en-US" altLang="en-US" dirty="0" smtClean="0">
                <a:solidFill>
                  <a:srgbClr val="3E454C"/>
                </a:solidFill>
                <a:latin typeface="Calibri" panose="020F0502020204030204" pitchFamily="34" charset="0"/>
              </a:rPr>
              <a:t>Claire.Wills@acro.pnn.police.uk</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944" t="8333"/>
          <a:stretch/>
        </p:blipFill>
        <p:spPr>
          <a:xfrm>
            <a:off x="1691680" y="404664"/>
            <a:ext cx="4824536" cy="4752528"/>
          </a:xfrm>
          <a:prstGeom prst="rect">
            <a:avLst/>
          </a:prstGeom>
        </p:spPr>
      </p:pic>
    </p:spTree>
    <p:extLst>
      <p:ext uri="{BB962C8B-B14F-4D97-AF65-F5344CB8AC3E}">
        <p14:creationId xmlns:p14="http://schemas.microsoft.com/office/powerpoint/2010/main" val="360684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289499"/>
          </a:xfrm>
        </p:spPr>
        <p:txBody>
          <a:bodyPr>
            <a:normAutofit fontScale="90000"/>
          </a:bodyPr>
          <a:lstStyle/>
          <a:p>
            <a:pPr algn="ctr"/>
            <a:r>
              <a:rPr lang="en-GB" altLang="en-US" sz="3200" b="1" dirty="0">
                <a:effectLst>
                  <a:outerShdw blurRad="38100" dist="38100" dir="2700000" algn="tl">
                    <a:srgbClr val="000000">
                      <a:alpha val="43137"/>
                    </a:srgbClr>
                  </a:outerShdw>
                </a:effectLst>
              </a:rPr>
              <a:t>Workstream </a:t>
            </a:r>
            <a:r>
              <a:rPr lang="en-GB" altLang="en-US" sz="3200" b="1" dirty="0" smtClean="0">
                <a:effectLst>
                  <a:outerShdw blurRad="38100" dist="38100" dir="2700000" algn="tl">
                    <a:srgbClr val="000000">
                      <a:alpha val="43137"/>
                    </a:srgbClr>
                  </a:outerShdw>
                </a:effectLst>
              </a:rPr>
              <a:t>1 - </a:t>
            </a:r>
            <a:r>
              <a:rPr lang="en-GB" altLang="en-US" dirty="0"/>
              <a:t>Research and Analysis of criminal records data to identify international drug trafficking trends.</a:t>
            </a:r>
            <a:r>
              <a:rPr lang="en-US" altLang="en-US" dirty="0"/>
              <a:t> </a:t>
            </a:r>
            <a:r>
              <a:rPr lang="en-GB" dirty="0"/>
              <a:t/>
            </a:r>
            <a:br>
              <a:rPr lang="en-GB" dirty="0"/>
            </a:br>
            <a:endParaRPr lang="en-GB" b="1" dirty="0">
              <a:solidFill>
                <a:srgbClr val="3E454C"/>
              </a:solidFill>
              <a:effectLst>
                <a:outerShdw blurRad="38100" dist="38100" dir="2700000" algn="tl">
                  <a:srgbClr val="000000">
                    <a:alpha val="43137"/>
                  </a:srgbClr>
                </a:outerShdw>
              </a:effectLst>
              <a:latin typeface="+mn-lt"/>
            </a:endParaRPr>
          </a:p>
        </p:txBody>
      </p:sp>
      <p:graphicFrame>
        <p:nvGraphicFramePr>
          <p:cNvPr id="6" name="Diagram 5"/>
          <p:cNvGraphicFramePr/>
          <p:nvPr>
            <p:extLst>
              <p:ext uri="{D42A27DB-BD31-4B8C-83A1-F6EECF244321}">
                <p14:modId xmlns:p14="http://schemas.microsoft.com/office/powerpoint/2010/main" val="2379620573"/>
              </p:ext>
            </p:extLst>
          </p:nvPr>
        </p:nvGraphicFramePr>
        <p:xfrm>
          <a:off x="628650" y="1654629"/>
          <a:ext cx="7886700" cy="4332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075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7375404-A018-4B05-A05C-824F478EA49F}"/>
                                            </p:graphicEl>
                                          </p:spTgt>
                                        </p:tgtEl>
                                        <p:attrNameLst>
                                          <p:attrName>style.visibility</p:attrName>
                                        </p:attrNameLst>
                                      </p:cBhvr>
                                      <p:to>
                                        <p:strVal val="visible"/>
                                      </p:to>
                                    </p:set>
                                    <p:animEffect transition="in" filter="fade">
                                      <p:cBhvr>
                                        <p:cTn id="12" dur="500"/>
                                        <p:tgtEl>
                                          <p:spTgt spid="6">
                                            <p:graphicEl>
                                              <a:dgm id="{37375404-A018-4B05-A05C-824F478EA49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FCD919D2-BEC5-42DC-8F1F-45ADDA72C921}"/>
                                            </p:graphicEl>
                                          </p:spTgt>
                                        </p:tgtEl>
                                        <p:attrNameLst>
                                          <p:attrName>style.visibility</p:attrName>
                                        </p:attrNameLst>
                                      </p:cBhvr>
                                      <p:to>
                                        <p:strVal val="visible"/>
                                      </p:to>
                                    </p:set>
                                    <p:animEffect transition="in" filter="fade">
                                      <p:cBhvr>
                                        <p:cTn id="15" dur="500"/>
                                        <p:tgtEl>
                                          <p:spTgt spid="6">
                                            <p:graphicEl>
                                              <a:dgm id="{FCD919D2-BEC5-42DC-8F1F-45ADDA72C92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82357646-FF02-4669-A497-2A3CE73B64F8}"/>
                                            </p:graphicEl>
                                          </p:spTgt>
                                        </p:tgtEl>
                                        <p:attrNameLst>
                                          <p:attrName>style.visibility</p:attrName>
                                        </p:attrNameLst>
                                      </p:cBhvr>
                                      <p:to>
                                        <p:strVal val="visible"/>
                                      </p:to>
                                    </p:set>
                                    <p:animEffect transition="in" filter="fade">
                                      <p:cBhvr>
                                        <p:cTn id="18" dur="500"/>
                                        <p:tgtEl>
                                          <p:spTgt spid="6">
                                            <p:graphicEl>
                                              <a:dgm id="{82357646-FF02-4669-A497-2A3CE73B64F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0D1B7DF7-8DB8-4DA2-860C-54A688F10029}"/>
                                            </p:graphicEl>
                                          </p:spTgt>
                                        </p:tgtEl>
                                        <p:attrNameLst>
                                          <p:attrName>style.visibility</p:attrName>
                                        </p:attrNameLst>
                                      </p:cBhvr>
                                      <p:to>
                                        <p:strVal val="visible"/>
                                      </p:to>
                                    </p:set>
                                    <p:animEffect transition="in" filter="fade">
                                      <p:cBhvr>
                                        <p:cTn id="23" dur="500"/>
                                        <p:tgtEl>
                                          <p:spTgt spid="6">
                                            <p:graphicEl>
                                              <a:dgm id="{0D1B7DF7-8DB8-4DA2-860C-54A688F1002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1368A64C-20F1-4108-BB0C-1FB10D0E53F2}"/>
                                            </p:graphicEl>
                                          </p:spTgt>
                                        </p:tgtEl>
                                        <p:attrNameLst>
                                          <p:attrName>style.visibility</p:attrName>
                                        </p:attrNameLst>
                                      </p:cBhvr>
                                      <p:to>
                                        <p:strVal val="visible"/>
                                      </p:to>
                                    </p:set>
                                    <p:animEffect transition="in" filter="fade">
                                      <p:cBhvr>
                                        <p:cTn id="26" dur="500"/>
                                        <p:tgtEl>
                                          <p:spTgt spid="6">
                                            <p:graphicEl>
                                              <a:dgm id="{1368A64C-20F1-4108-BB0C-1FB10D0E53F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7C55DB5B-449B-4129-ABD3-28B464FE60C6}"/>
                                            </p:graphicEl>
                                          </p:spTgt>
                                        </p:tgtEl>
                                        <p:attrNameLst>
                                          <p:attrName>style.visibility</p:attrName>
                                        </p:attrNameLst>
                                      </p:cBhvr>
                                      <p:to>
                                        <p:strVal val="visible"/>
                                      </p:to>
                                    </p:set>
                                    <p:animEffect transition="in" filter="fade">
                                      <p:cBhvr>
                                        <p:cTn id="29" dur="500"/>
                                        <p:tgtEl>
                                          <p:spTgt spid="6">
                                            <p:graphicEl>
                                              <a:dgm id="{7C55DB5B-449B-4129-ABD3-28B464FE60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lvlAtOnc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4" name="Picture 1738" descr="EPDT Globe Only"/>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763713" y="1341438"/>
            <a:ext cx="5578475" cy="4398962"/>
          </a:xfrm>
          <a:prstGeom prst="rect">
            <a:avLst/>
          </a:prstGeom>
          <a:gradFill rotWithShape="1">
            <a:gsLst>
              <a:gs pos="0">
                <a:schemeClr val="accent1">
                  <a:alpha val="32001"/>
                </a:scheme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955" name="Picture 1739" descr="Political Map of Europe with Count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0"/>
            <a:ext cx="990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0" name="Oval 1754"/>
          <p:cNvSpPr>
            <a:spLocks noChangeArrowheads="1"/>
          </p:cNvSpPr>
          <p:nvPr/>
        </p:nvSpPr>
        <p:spPr bwMode="auto">
          <a:xfrm>
            <a:off x="2843213" y="41497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1" name="Oval 1755"/>
          <p:cNvSpPr>
            <a:spLocks noChangeArrowheads="1"/>
          </p:cNvSpPr>
          <p:nvPr/>
        </p:nvSpPr>
        <p:spPr bwMode="auto">
          <a:xfrm>
            <a:off x="3419475" y="4724400"/>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2" name="Oval 1756"/>
          <p:cNvSpPr>
            <a:spLocks noChangeArrowheads="1"/>
          </p:cNvSpPr>
          <p:nvPr/>
        </p:nvSpPr>
        <p:spPr bwMode="auto">
          <a:xfrm>
            <a:off x="2555875" y="566102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3" name="Oval 1757"/>
          <p:cNvSpPr>
            <a:spLocks noChangeArrowheads="1"/>
          </p:cNvSpPr>
          <p:nvPr/>
        </p:nvSpPr>
        <p:spPr bwMode="auto">
          <a:xfrm>
            <a:off x="1979613" y="5805488"/>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4" name="Oval 1758"/>
          <p:cNvSpPr>
            <a:spLocks noChangeArrowheads="1"/>
          </p:cNvSpPr>
          <p:nvPr/>
        </p:nvSpPr>
        <p:spPr bwMode="auto">
          <a:xfrm>
            <a:off x="3563938" y="4292600"/>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5" name="Oval 1759"/>
          <p:cNvSpPr>
            <a:spLocks noChangeArrowheads="1"/>
          </p:cNvSpPr>
          <p:nvPr/>
        </p:nvSpPr>
        <p:spPr bwMode="auto">
          <a:xfrm>
            <a:off x="3635375" y="4076700"/>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6" name="Oval 1760"/>
          <p:cNvSpPr>
            <a:spLocks noChangeArrowheads="1"/>
          </p:cNvSpPr>
          <p:nvPr/>
        </p:nvSpPr>
        <p:spPr bwMode="auto">
          <a:xfrm>
            <a:off x="4211638" y="4437063"/>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7" name="Oval 1761"/>
          <p:cNvSpPr>
            <a:spLocks noChangeArrowheads="1"/>
          </p:cNvSpPr>
          <p:nvPr/>
        </p:nvSpPr>
        <p:spPr bwMode="auto">
          <a:xfrm>
            <a:off x="4140200" y="342900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8" name="Oval 1762"/>
          <p:cNvSpPr>
            <a:spLocks noChangeArrowheads="1"/>
          </p:cNvSpPr>
          <p:nvPr/>
        </p:nvSpPr>
        <p:spPr bwMode="auto">
          <a:xfrm>
            <a:off x="4716463" y="2708275"/>
            <a:ext cx="71437"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79" name="Oval 1763"/>
          <p:cNvSpPr>
            <a:spLocks noChangeArrowheads="1"/>
          </p:cNvSpPr>
          <p:nvPr/>
        </p:nvSpPr>
        <p:spPr bwMode="auto">
          <a:xfrm>
            <a:off x="6227763" y="1989138"/>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0" name="Oval 1764"/>
          <p:cNvSpPr>
            <a:spLocks noChangeArrowheads="1"/>
          </p:cNvSpPr>
          <p:nvPr/>
        </p:nvSpPr>
        <p:spPr bwMode="auto">
          <a:xfrm>
            <a:off x="5867400" y="3644900"/>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1" name="Oval 1765"/>
          <p:cNvSpPr>
            <a:spLocks noChangeArrowheads="1"/>
          </p:cNvSpPr>
          <p:nvPr/>
        </p:nvSpPr>
        <p:spPr bwMode="auto">
          <a:xfrm>
            <a:off x="6300788" y="3429000"/>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2" name="Oval 1766"/>
          <p:cNvSpPr>
            <a:spLocks noChangeArrowheads="1"/>
          </p:cNvSpPr>
          <p:nvPr/>
        </p:nvSpPr>
        <p:spPr bwMode="auto">
          <a:xfrm>
            <a:off x="6227763" y="3068638"/>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3" name="Oval 1767"/>
          <p:cNvSpPr>
            <a:spLocks noChangeArrowheads="1"/>
          </p:cNvSpPr>
          <p:nvPr/>
        </p:nvSpPr>
        <p:spPr bwMode="auto">
          <a:xfrm>
            <a:off x="5508625" y="4292600"/>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4" name="Oval 1768"/>
          <p:cNvSpPr>
            <a:spLocks noChangeArrowheads="1"/>
          </p:cNvSpPr>
          <p:nvPr/>
        </p:nvSpPr>
        <p:spPr bwMode="auto">
          <a:xfrm>
            <a:off x="4427538" y="5300663"/>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5" name="Oval 1769"/>
          <p:cNvSpPr>
            <a:spLocks noChangeArrowheads="1"/>
          </p:cNvSpPr>
          <p:nvPr/>
        </p:nvSpPr>
        <p:spPr bwMode="auto">
          <a:xfrm>
            <a:off x="4787900" y="479742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6" name="Oval 1770"/>
          <p:cNvSpPr>
            <a:spLocks noChangeArrowheads="1"/>
          </p:cNvSpPr>
          <p:nvPr/>
        </p:nvSpPr>
        <p:spPr bwMode="auto">
          <a:xfrm flipV="1">
            <a:off x="4787900" y="501332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7" name="Oval 1771"/>
          <p:cNvSpPr>
            <a:spLocks noChangeArrowheads="1"/>
          </p:cNvSpPr>
          <p:nvPr/>
        </p:nvSpPr>
        <p:spPr bwMode="auto">
          <a:xfrm>
            <a:off x="4859338" y="5157788"/>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8" name="Oval 1772"/>
          <p:cNvSpPr>
            <a:spLocks noChangeArrowheads="1"/>
          </p:cNvSpPr>
          <p:nvPr/>
        </p:nvSpPr>
        <p:spPr bwMode="auto">
          <a:xfrm>
            <a:off x="5651500" y="5805488"/>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89" name="Oval 1773"/>
          <p:cNvSpPr>
            <a:spLocks noChangeArrowheads="1"/>
          </p:cNvSpPr>
          <p:nvPr/>
        </p:nvSpPr>
        <p:spPr bwMode="auto">
          <a:xfrm>
            <a:off x="6084888" y="5157788"/>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0" name="Oval 1774"/>
          <p:cNvSpPr>
            <a:spLocks noChangeArrowheads="1"/>
          </p:cNvSpPr>
          <p:nvPr/>
        </p:nvSpPr>
        <p:spPr bwMode="auto">
          <a:xfrm>
            <a:off x="5219700" y="4652963"/>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1" name="Oval 1775"/>
          <p:cNvSpPr>
            <a:spLocks noChangeArrowheads="1"/>
          </p:cNvSpPr>
          <p:nvPr/>
        </p:nvSpPr>
        <p:spPr bwMode="auto">
          <a:xfrm>
            <a:off x="4859338" y="43656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2" name="Oval 1776"/>
          <p:cNvSpPr>
            <a:spLocks noChangeArrowheads="1"/>
          </p:cNvSpPr>
          <p:nvPr/>
        </p:nvSpPr>
        <p:spPr bwMode="auto">
          <a:xfrm>
            <a:off x="5219700" y="4941888"/>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3" name="Oval 1777"/>
          <p:cNvSpPr>
            <a:spLocks noChangeArrowheads="1"/>
          </p:cNvSpPr>
          <p:nvPr/>
        </p:nvSpPr>
        <p:spPr bwMode="auto">
          <a:xfrm>
            <a:off x="6084888" y="5516563"/>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4" name="Oval 1778"/>
          <p:cNvSpPr>
            <a:spLocks noChangeArrowheads="1"/>
          </p:cNvSpPr>
          <p:nvPr/>
        </p:nvSpPr>
        <p:spPr bwMode="auto">
          <a:xfrm>
            <a:off x="2051050" y="393382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5" name="Oval 1779"/>
          <p:cNvSpPr>
            <a:spLocks noChangeArrowheads="1"/>
          </p:cNvSpPr>
          <p:nvPr/>
        </p:nvSpPr>
        <p:spPr bwMode="auto">
          <a:xfrm>
            <a:off x="4787900" y="630872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6" name="Oval 1780"/>
          <p:cNvSpPr>
            <a:spLocks noChangeArrowheads="1"/>
          </p:cNvSpPr>
          <p:nvPr/>
        </p:nvSpPr>
        <p:spPr bwMode="auto">
          <a:xfrm>
            <a:off x="7019925" y="6381750"/>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997" name="Oval 1781"/>
          <p:cNvSpPr>
            <a:spLocks noChangeArrowheads="1"/>
          </p:cNvSpPr>
          <p:nvPr/>
        </p:nvSpPr>
        <p:spPr bwMode="auto">
          <a:xfrm>
            <a:off x="3779838" y="4437063"/>
            <a:ext cx="71437" cy="71437"/>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Tree>
    <p:extLst>
      <p:ext uri="{BB962C8B-B14F-4D97-AF65-F5344CB8AC3E}">
        <p14:creationId xmlns:p14="http://schemas.microsoft.com/office/powerpoint/2010/main" val="319647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1000"/>
                                        <p:tgtEl>
                                          <p:spTgt spid="10954"/>
                                        </p:tgtEl>
                                      </p:cBhvr>
                                    </p:animEffect>
                                    <p:set>
                                      <p:cBhvr>
                                        <p:cTn id="7" dur="1" fill="hold">
                                          <p:stCondLst>
                                            <p:cond delay="999"/>
                                          </p:stCondLst>
                                        </p:cTn>
                                        <p:tgtEl>
                                          <p:spTgt spid="10954"/>
                                        </p:tgtEl>
                                        <p:attrNameLst>
                                          <p:attrName>style.visibility</p:attrName>
                                        </p:attrNameLst>
                                      </p:cBhvr>
                                      <p:to>
                                        <p:strVal val="hidden"/>
                                      </p:to>
                                    </p:se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954"/>
                                        </p:tgtEl>
                                        <p:attrNameLst>
                                          <p:attrName>style.visibility</p:attrName>
                                        </p:attrNameLst>
                                      </p:cBhvr>
                                      <p:to>
                                        <p:strVal val="visible"/>
                                      </p:to>
                                    </p:set>
                                    <p:animEffect transition="in" filter="fade">
                                      <p:cBhvr>
                                        <p:cTn id="11" dur="1000"/>
                                        <p:tgtEl>
                                          <p:spTgt spid="10954"/>
                                        </p:tgtEl>
                                      </p:cBhvr>
                                    </p:animEffect>
                                  </p:childTnLst>
                                </p:cTn>
                              </p:par>
                              <p:par>
                                <p:cTn id="12" presetID="10" presetClass="entr" presetSubtype="0" fill="hold" nodeType="withEffect">
                                  <p:stCondLst>
                                    <p:cond delay="0"/>
                                  </p:stCondLst>
                                  <p:childTnLst>
                                    <p:set>
                                      <p:cBhvr>
                                        <p:cTn id="13" dur="1" fill="hold">
                                          <p:stCondLst>
                                            <p:cond delay="0"/>
                                          </p:stCondLst>
                                        </p:cTn>
                                        <p:tgtEl>
                                          <p:spTgt spid="10955"/>
                                        </p:tgtEl>
                                        <p:attrNameLst>
                                          <p:attrName>style.visibility</p:attrName>
                                        </p:attrNameLst>
                                      </p:cBhvr>
                                      <p:to>
                                        <p:strVal val="visible"/>
                                      </p:to>
                                    </p:set>
                                    <p:animEffect transition="in" filter="fade">
                                      <p:cBhvr>
                                        <p:cTn id="14" dur="1000"/>
                                        <p:tgtEl>
                                          <p:spTgt spid="10955"/>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970"/>
                                        </p:tgtEl>
                                        <p:attrNameLst>
                                          <p:attrName>style.visibility</p:attrName>
                                        </p:attrNameLst>
                                      </p:cBhvr>
                                      <p:to>
                                        <p:strVal val="visible"/>
                                      </p:to>
                                    </p:set>
                                    <p:animEffect transition="in" filter="fade">
                                      <p:cBhvr>
                                        <p:cTn id="18" dur="1000"/>
                                        <p:tgtEl>
                                          <p:spTgt spid="109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994"/>
                                        </p:tgtEl>
                                        <p:attrNameLst>
                                          <p:attrName>style.visibility</p:attrName>
                                        </p:attrNameLst>
                                      </p:cBhvr>
                                      <p:to>
                                        <p:strVal val="visible"/>
                                      </p:to>
                                    </p:set>
                                    <p:animEffect transition="in" filter="fade">
                                      <p:cBhvr>
                                        <p:cTn id="21" dur="1000"/>
                                        <p:tgtEl>
                                          <p:spTgt spid="109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973"/>
                                        </p:tgtEl>
                                        <p:attrNameLst>
                                          <p:attrName>style.visibility</p:attrName>
                                        </p:attrNameLst>
                                      </p:cBhvr>
                                      <p:to>
                                        <p:strVal val="visible"/>
                                      </p:to>
                                    </p:set>
                                    <p:animEffect transition="in" filter="fade">
                                      <p:cBhvr>
                                        <p:cTn id="24" dur="1000"/>
                                        <p:tgtEl>
                                          <p:spTgt spid="1097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972"/>
                                        </p:tgtEl>
                                        <p:attrNameLst>
                                          <p:attrName>style.visibility</p:attrName>
                                        </p:attrNameLst>
                                      </p:cBhvr>
                                      <p:to>
                                        <p:strVal val="visible"/>
                                      </p:to>
                                    </p:set>
                                    <p:animEffect transition="in" filter="fade">
                                      <p:cBhvr>
                                        <p:cTn id="27" dur="1000"/>
                                        <p:tgtEl>
                                          <p:spTgt spid="1097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971"/>
                                        </p:tgtEl>
                                        <p:attrNameLst>
                                          <p:attrName>style.visibility</p:attrName>
                                        </p:attrNameLst>
                                      </p:cBhvr>
                                      <p:to>
                                        <p:strVal val="visible"/>
                                      </p:to>
                                    </p:set>
                                    <p:animEffect transition="in" filter="fade">
                                      <p:cBhvr>
                                        <p:cTn id="30" dur="1000"/>
                                        <p:tgtEl>
                                          <p:spTgt spid="1097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974"/>
                                        </p:tgtEl>
                                        <p:attrNameLst>
                                          <p:attrName>style.visibility</p:attrName>
                                        </p:attrNameLst>
                                      </p:cBhvr>
                                      <p:to>
                                        <p:strVal val="visible"/>
                                      </p:to>
                                    </p:set>
                                    <p:animEffect transition="in" filter="fade">
                                      <p:cBhvr>
                                        <p:cTn id="33" dur="1000"/>
                                        <p:tgtEl>
                                          <p:spTgt spid="1097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975"/>
                                        </p:tgtEl>
                                        <p:attrNameLst>
                                          <p:attrName>style.visibility</p:attrName>
                                        </p:attrNameLst>
                                      </p:cBhvr>
                                      <p:to>
                                        <p:strVal val="visible"/>
                                      </p:to>
                                    </p:set>
                                    <p:animEffect transition="in" filter="fade">
                                      <p:cBhvr>
                                        <p:cTn id="36" dur="1000"/>
                                        <p:tgtEl>
                                          <p:spTgt spid="1097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976"/>
                                        </p:tgtEl>
                                        <p:attrNameLst>
                                          <p:attrName>style.visibility</p:attrName>
                                        </p:attrNameLst>
                                      </p:cBhvr>
                                      <p:to>
                                        <p:strVal val="visible"/>
                                      </p:to>
                                    </p:set>
                                    <p:animEffect transition="in" filter="fade">
                                      <p:cBhvr>
                                        <p:cTn id="39" dur="1000"/>
                                        <p:tgtEl>
                                          <p:spTgt spid="109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977"/>
                                        </p:tgtEl>
                                        <p:attrNameLst>
                                          <p:attrName>style.visibility</p:attrName>
                                        </p:attrNameLst>
                                      </p:cBhvr>
                                      <p:to>
                                        <p:strVal val="visible"/>
                                      </p:to>
                                    </p:set>
                                    <p:animEffect transition="in" filter="fade">
                                      <p:cBhvr>
                                        <p:cTn id="42" dur="1000"/>
                                        <p:tgtEl>
                                          <p:spTgt spid="1097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978"/>
                                        </p:tgtEl>
                                        <p:attrNameLst>
                                          <p:attrName>style.visibility</p:attrName>
                                        </p:attrNameLst>
                                      </p:cBhvr>
                                      <p:to>
                                        <p:strVal val="visible"/>
                                      </p:to>
                                    </p:set>
                                    <p:animEffect transition="in" filter="fade">
                                      <p:cBhvr>
                                        <p:cTn id="45" dur="1000"/>
                                        <p:tgtEl>
                                          <p:spTgt spid="1097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80"/>
                                        </p:tgtEl>
                                        <p:attrNameLst>
                                          <p:attrName>style.visibility</p:attrName>
                                        </p:attrNameLst>
                                      </p:cBhvr>
                                      <p:to>
                                        <p:strVal val="visible"/>
                                      </p:to>
                                    </p:set>
                                    <p:animEffect transition="in" filter="fade">
                                      <p:cBhvr>
                                        <p:cTn id="48" dur="1000"/>
                                        <p:tgtEl>
                                          <p:spTgt spid="109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981"/>
                                        </p:tgtEl>
                                        <p:attrNameLst>
                                          <p:attrName>style.visibility</p:attrName>
                                        </p:attrNameLst>
                                      </p:cBhvr>
                                      <p:to>
                                        <p:strVal val="visible"/>
                                      </p:to>
                                    </p:set>
                                    <p:animEffect transition="in" filter="fade">
                                      <p:cBhvr>
                                        <p:cTn id="51" dur="1000"/>
                                        <p:tgtEl>
                                          <p:spTgt spid="109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982"/>
                                        </p:tgtEl>
                                        <p:attrNameLst>
                                          <p:attrName>style.visibility</p:attrName>
                                        </p:attrNameLst>
                                      </p:cBhvr>
                                      <p:to>
                                        <p:strVal val="visible"/>
                                      </p:to>
                                    </p:set>
                                    <p:animEffect transition="in" filter="fade">
                                      <p:cBhvr>
                                        <p:cTn id="54" dur="1000"/>
                                        <p:tgtEl>
                                          <p:spTgt spid="109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979"/>
                                        </p:tgtEl>
                                        <p:attrNameLst>
                                          <p:attrName>style.visibility</p:attrName>
                                        </p:attrNameLst>
                                      </p:cBhvr>
                                      <p:to>
                                        <p:strVal val="visible"/>
                                      </p:to>
                                    </p:set>
                                    <p:animEffect transition="in" filter="fade">
                                      <p:cBhvr>
                                        <p:cTn id="57" dur="1000"/>
                                        <p:tgtEl>
                                          <p:spTgt spid="1097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983"/>
                                        </p:tgtEl>
                                        <p:attrNameLst>
                                          <p:attrName>style.visibility</p:attrName>
                                        </p:attrNameLst>
                                      </p:cBhvr>
                                      <p:to>
                                        <p:strVal val="visible"/>
                                      </p:to>
                                    </p:set>
                                    <p:animEffect transition="in" filter="fade">
                                      <p:cBhvr>
                                        <p:cTn id="60" dur="1000"/>
                                        <p:tgtEl>
                                          <p:spTgt spid="1098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991"/>
                                        </p:tgtEl>
                                        <p:attrNameLst>
                                          <p:attrName>style.visibility</p:attrName>
                                        </p:attrNameLst>
                                      </p:cBhvr>
                                      <p:to>
                                        <p:strVal val="visible"/>
                                      </p:to>
                                    </p:set>
                                    <p:animEffect transition="in" filter="fade">
                                      <p:cBhvr>
                                        <p:cTn id="63" dur="1000"/>
                                        <p:tgtEl>
                                          <p:spTgt spid="1099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985"/>
                                        </p:tgtEl>
                                        <p:attrNameLst>
                                          <p:attrName>style.visibility</p:attrName>
                                        </p:attrNameLst>
                                      </p:cBhvr>
                                      <p:to>
                                        <p:strVal val="visible"/>
                                      </p:to>
                                    </p:set>
                                    <p:animEffect transition="in" filter="fade">
                                      <p:cBhvr>
                                        <p:cTn id="66" dur="1000"/>
                                        <p:tgtEl>
                                          <p:spTgt spid="109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990"/>
                                        </p:tgtEl>
                                        <p:attrNameLst>
                                          <p:attrName>style.visibility</p:attrName>
                                        </p:attrNameLst>
                                      </p:cBhvr>
                                      <p:to>
                                        <p:strVal val="visible"/>
                                      </p:to>
                                    </p:set>
                                    <p:animEffect transition="in" filter="fade">
                                      <p:cBhvr>
                                        <p:cTn id="69" dur="1000"/>
                                        <p:tgtEl>
                                          <p:spTgt spid="1099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992"/>
                                        </p:tgtEl>
                                        <p:attrNameLst>
                                          <p:attrName>style.visibility</p:attrName>
                                        </p:attrNameLst>
                                      </p:cBhvr>
                                      <p:to>
                                        <p:strVal val="visible"/>
                                      </p:to>
                                    </p:set>
                                    <p:animEffect transition="in" filter="fade">
                                      <p:cBhvr>
                                        <p:cTn id="72" dur="1000"/>
                                        <p:tgtEl>
                                          <p:spTgt spid="1099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986"/>
                                        </p:tgtEl>
                                        <p:attrNameLst>
                                          <p:attrName>style.visibility</p:attrName>
                                        </p:attrNameLst>
                                      </p:cBhvr>
                                      <p:to>
                                        <p:strVal val="visible"/>
                                      </p:to>
                                    </p:set>
                                    <p:animEffect transition="in" filter="fade">
                                      <p:cBhvr>
                                        <p:cTn id="75" dur="1000"/>
                                        <p:tgtEl>
                                          <p:spTgt spid="1098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987"/>
                                        </p:tgtEl>
                                        <p:attrNameLst>
                                          <p:attrName>style.visibility</p:attrName>
                                        </p:attrNameLst>
                                      </p:cBhvr>
                                      <p:to>
                                        <p:strVal val="visible"/>
                                      </p:to>
                                    </p:set>
                                    <p:animEffect transition="in" filter="fade">
                                      <p:cBhvr>
                                        <p:cTn id="78" dur="1000"/>
                                        <p:tgtEl>
                                          <p:spTgt spid="1098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984"/>
                                        </p:tgtEl>
                                        <p:attrNameLst>
                                          <p:attrName>style.visibility</p:attrName>
                                        </p:attrNameLst>
                                      </p:cBhvr>
                                      <p:to>
                                        <p:strVal val="visible"/>
                                      </p:to>
                                    </p:set>
                                    <p:animEffect transition="in" filter="fade">
                                      <p:cBhvr>
                                        <p:cTn id="81" dur="1000"/>
                                        <p:tgtEl>
                                          <p:spTgt spid="109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995"/>
                                        </p:tgtEl>
                                        <p:attrNameLst>
                                          <p:attrName>style.visibility</p:attrName>
                                        </p:attrNameLst>
                                      </p:cBhvr>
                                      <p:to>
                                        <p:strVal val="visible"/>
                                      </p:to>
                                    </p:set>
                                    <p:animEffect transition="in" filter="fade">
                                      <p:cBhvr>
                                        <p:cTn id="84" dur="1000"/>
                                        <p:tgtEl>
                                          <p:spTgt spid="1099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88"/>
                                        </p:tgtEl>
                                        <p:attrNameLst>
                                          <p:attrName>style.visibility</p:attrName>
                                        </p:attrNameLst>
                                      </p:cBhvr>
                                      <p:to>
                                        <p:strVal val="visible"/>
                                      </p:to>
                                    </p:set>
                                    <p:animEffect transition="in" filter="fade">
                                      <p:cBhvr>
                                        <p:cTn id="87" dur="1000"/>
                                        <p:tgtEl>
                                          <p:spTgt spid="1098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993"/>
                                        </p:tgtEl>
                                        <p:attrNameLst>
                                          <p:attrName>style.visibility</p:attrName>
                                        </p:attrNameLst>
                                      </p:cBhvr>
                                      <p:to>
                                        <p:strVal val="visible"/>
                                      </p:to>
                                    </p:set>
                                    <p:animEffect transition="in" filter="fade">
                                      <p:cBhvr>
                                        <p:cTn id="90" dur="1000"/>
                                        <p:tgtEl>
                                          <p:spTgt spid="1099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989"/>
                                        </p:tgtEl>
                                        <p:attrNameLst>
                                          <p:attrName>style.visibility</p:attrName>
                                        </p:attrNameLst>
                                      </p:cBhvr>
                                      <p:to>
                                        <p:strVal val="visible"/>
                                      </p:to>
                                    </p:set>
                                    <p:animEffect transition="in" filter="fade">
                                      <p:cBhvr>
                                        <p:cTn id="93" dur="1000"/>
                                        <p:tgtEl>
                                          <p:spTgt spid="1098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996"/>
                                        </p:tgtEl>
                                        <p:attrNameLst>
                                          <p:attrName>style.visibility</p:attrName>
                                        </p:attrNameLst>
                                      </p:cBhvr>
                                      <p:to>
                                        <p:strVal val="visible"/>
                                      </p:to>
                                    </p:set>
                                    <p:animEffect transition="in" filter="fade">
                                      <p:cBhvr>
                                        <p:cTn id="96" dur="1000"/>
                                        <p:tgtEl>
                                          <p:spTgt spid="1099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997"/>
                                        </p:tgtEl>
                                        <p:attrNameLst>
                                          <p:attrName>style.visibility</p:attrName>
                                        </p:attrNameLst>
                                      </p:cBhvr>
                                      <p:to>
                                        <p:strVal val="visible"/>
                                      </p:to>
                                    </p:set>
                                    <p:animEffect transition="in" filter="fade">
                                      <p:cBhvr>
                                        <p:cTn id="99" dur="1000"/>
                                        <p:tgtEl>
                                          <p:spTgt spid="1099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xit" presetSubtype="0" fill="hold" grpId="1" nodeType="clickEffect">
                                  <p:stCondLst>
                                    <p:cond delay="0"/>
                                  </p:stCondLst>
                                  <p:childTnLst>
                                    <p:animEffect transition="out" filter="fade">
                                      <p:cBhvr>
                                        <p:cTn id="103" dur="2000"/>
                                        <p:tgtEl>
                                          <p:spTgt spid="10970"/>
                                        </p:tgtEl>
                                      </p:cBhvr>
                                    </p:animEffect>
                                    <p:set>
                                      <p:cBhvr>
                                        <p:cTn id="104" dur="1" fill="hold">
                                          <p:stCondLst>
                                            <p:cond delay="1999"/>
                                          </p:stCondLst>
                                        </p:cTn>
                                        <p:tgtEl>
                                          <p:spTgt spid="1097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000"/>
                                        <p:tgtEl>
                                          <p:spTgt spid="10994"/>
                                        </p:tgtEl>
                                      </p:cBhvr>
                                    </p:animEffect>
                                    <p:set>
                                      <p:cBhvr>
                                        <p:cTn id="107" dur="1" fill="hold">
                                          <p:stCondLst>
                                            <p:cond delay="1999"/>
                                          </p:stCondLst>
                                        </p:cTn>
                                        <p:tgtEl>
                                          <p:spTgt spid="1099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10973"/>
                                        </p:tgtEl>
                                      </p:cBhvr>
                                    </p:animEffect>
                                    <p:set>
                                      <p:cBhvr>
                                        <p:cTn id="110" dur="1" fill="hold">
                                          <p:stCondLst>
                                            <p:cond delay="1999"/>
                                          </p:stCondLst>
                                        </p:cTn>
                                        <p:tgtEl>
                                          <p:spTgt spid="10973"/>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10972"/>
                                        </p:tgtEl>
                                      </p:cBhvr>
                                    </p:animEffect>
                                    <p:set>
                                      <p:cBhvr>
                                        <p:cTn id="113" dur="1" fill="hold">
                                          <p:stCondLst>
                                            <p:cond delay="1999"/>
                                          </p:stCondLst>
                                        </p:cTn>
                                        <p:tgtEl>
                                          <p:spTgt spid="1097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10971"/>
                                        </p:tgtEl>
                                      </p:cBhvr>
                                    </p:animEffect>
                                    <p:set>
                                      <p:cBhvr>
                                        <p:cTn id="116" dur="1" fill="hold">
                                          <p:stCondLst>
                                            <p:cond delay="1999"/>
                                          </p:stCondLst>
                                        </p:cTn>
                                        <p:tgtEl>
                                          <p:spTgt spid="1097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2000"/>
                                        <p:tgtEl>
                                          <p:spTgt spid="10974"/>
                                        </p:tgtEl>
                                      </p:cBhvr>
                                    </p:animEffect>
                                    <p:set>
                                      <p:cBhvr>
                                        <p:cTn id="119" dur="1" fill="hold">
                                          <p:stCondLst>
                                            <p:cond delay="1999"/>
                                          </p:stCondLst>
                                        </p:cTn>
                                        <p:tgtEl>
                                          <p:spTgt spid="10974"/>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2000"/>
                                        <p:tgtEl>
                                          <p:spTgt spid="10975"/>
                                        </p:tgtEl>
                                      </p:cBhvr>
                                    </p:animEffect>
                                    <p:set>
                                      <p:cBhvr>
                                        <p:cTn id="122" dur="1" fill="hold">
                                          <p:stCondLst>
                                            <p:cond delay="1999"/>
                                          </p:stCondLst>
                                        </p:cTn>
                                        <p:tgtEl>
                                          <p:spTgt spid="1097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2000"/>
                                        <p:tgtEl>
                                          <p:spTgt spid="10976"/>
                                        </p:tgtEl>
                                      </p:cBhvr>
                                    </p:animEffect>
                                    <p:set>
                                      <p:cBhvr>
                                        <p:cTn id="125" dur="1" fill="hold">
                                          <p:stCondLst>
                                            <p:cond delay="1999"/>
                                          </p:stCondLst>
                                        </p:cTn>
                                        <p:tgtEl>
                                          <p:spTgt spid="1097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2000"/>
                                        <p:tgtEl>
                                          <p:spTgt spid="10977"/>
                                        </p:tgtEl>
                                      </p:cBhvr>
                                    </p:animEffect>
                                    <p:set>
                                      <p:cBhvr>
                                        <p:cTn id="128" dur="1" fill="hold">
                                          <p:stCondLst>
                                            <p:cond delay="1999"/>
                                          </p:stCondLst>
                                        </p:cTn>
                                        <p:tgtEl>
                                          <p:spTgt spid="1097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2000"/>
                                        <p:tgtEl>
                                          <p:spTgt spid="10978"/>
                                        </p:tgtEl>
                                      </p:cBhvr>
                                    </p:animEffect>
                                    <p:set>
                                      <p:cBhvr>
                                        <p:cTn id="131" dur="1" fill="hold">
                                          <p:stCondLst>
                                            <p:cond delay="1999"/>
                                          </p:stCondLst>
                                        </p:cTn>
                                        <p:tgtEl>
                                          <p:spTgt spid="1097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2000"/>
                                        <p:tgtEl>
                                          <p:spTgt spid="10980"/>
                                        </p:tgtEl>
                                      </p:cBhvr>
                                    </p:animEffect>
                                    <p:set>
                                      <p:cBhvr>
                                        <p:cTn id="134" dur="1" fill="hold">
                                          <p:stCondLst>
                                            <p:cond delay="1999"/>
                                          </p:stCondLst>
                                        </p:cTn>
                                        <p:tgtEl>
                                          <p:spTgt spid="10980"/>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2000"/>
                                        <p:tgtEl>
                                          <p:spTgt spid="10981"/>
                                        </p:tgtEl>
                                      </p:cBhvr>
                                    </p:animEffect>
                                    <p:set>
                                      <p:cBhvr>
                                        <p:cTn id="137" dur="1" fill="hold">
                                          <p:stCondLst>
                                            <p:cond delay="1999"/>
                                          </p:stCondLst>
                                        </p:cTn>
                                        <p:tgtEl>
                                          <p:spTgt spid="10981"/>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2000"/>
                                        <p:tgtEl>
                                          <p:spTgt spid="10982"/>
                                        </p:tgtEl>
                                      </p:cBhvr>
                                    </p:animEffect>
                                    <p:set>
                                      <p:cBhvr>
                                        <p:cTn id="140" dur="1" fill="hold">
                                          <p:stCondLst>
                                            <p:cond delay="1999"/>
                                          </p:stCondLst>
                                        </p:cTn>
                                        <p:tgtEl>
                                          <p:spTgt spid="10982"/>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2000"/>
                                        <p:tgtEl>
                                          <p:spTgt spid="10979"/>
                                        </p:tgtEl>
                                      </p:cBhvr>
                                    </p:animEffect>
                                    <p:set>
                                      <p:cBhvr>
                                        <p:cTn id="143" dur="1" fill="hold">
                                          <p:stCondLst>
                                            <p:cond delay="1999"/>
                                          </p:stCondLst>
                                        </p:cTn>
                                        <p:tgtEl>
                                          <p:spTgt spid="1097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2000"/>
                                        <p:tgtEl>
                                          <p:spTgt spid="10983"/>
                                        </p:tgtEl>
                                      </p:cBhvr>
                                    </p:animEffect>
                                    <p:set>
                                      <p:cBhvr>
                                        <p:cTn id="146" dur="1" fill="hold">
                                          <p:stCondLst>
                                            <p:cond delay="1999"/>
                                          </p:stCondLst>
                                        </p:cTn>
                                        <p:tgtEl>
                                          <p:spTgt spid="10983"/>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2000"/>
                                        <p:tgtEl>
                                          <p:spTgt spid="10991"/>
                                        </p:tgtEl>
                                      </p:cBhvr>
                                    </p:animEffect>
                                    <p:set>
                                      <p:cBhvr>
                                        <p:cTn id="149" dur="1" fill="hold">
                                          <p:stCondLst>
                                            <p:cond delay="1999"/>
                                          </p:stCondLst>
                                        </p:cTn>
                                        <p:tgtEl>
                                          <p:spTgt spid="10991"/>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2000"/>
                                        <p:tgtEl>
                                          <p:spTgt spid="10985"/>
                                        </p:tgtEl>
                                      </p:cBhvr>
                                    </p:animEffect>
                                    <p:set>
                                      <p:cBhvr>
                                        <p:cTn id="152" dur="1" fill="hold">
                                          <p:stCondLst>
                                            <p:cond delay="1999"/>
                                          </p:stCondLst>
                                        </p:cTn>
                                        <p:tgtEl>
                                          <p:spTgt spid="1098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10990"/>
                                        </p:tgtEl>
                                      </p:cBhvr>
                                    </p:animEffect>
                                    <p:set>
                                      <p:cBhvr>
                                        <p:cTn id="155" dur="1" fill="hold">
                                          <p:stCondLst>
                                            <p:cond delay="1999"/>
                                          </p:stCondLst>
                                        </p:cTn>
                                        <p:tgtEl>
                                          <p:spTgt spid="10990"/>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2000"/>
                                        <p:tgtEl>
                                          <p:spTgt spid="10992"/>
                                        </p:tgtEl>
                                      </p:cBhvr>
                                    </p:animEffect>
                                    <p:set>
                                      <p:cBhvr>
                                        <p:cTn id="158" dur="1" fill="hold">
                                          <p:stCondLst>
                                            <p:cond delay="1999"/>
                                          </p:stCondLst>
                                        </p:cTn>
                                        <p:tgtEl>
                                          <p:spTgt spid="10992"/>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2000"/>
                                        <p:tgtEl>
                                          <p:spTgt spid="10986"/>
                                        </p:tgtEl>
                                      </p:cBhvr>
                                    </p:animEffect>
                                    <p:set>
                                      <p:cBhvr>
                                        <p:cTn id="161" dur="1" fill="hold">
                                          <p:stCondLst>
                                            <p:cond delay="1999"/>
                                          </p:stCondLst>
                                        </p:cTn>
                                        <p:tgtEl>
                                          <p:spTgt spid="1098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2000"/>
                                        <p:tgtEl>
                                          <p:spTgt spid="10987"/>
                                        </p:tgtEl>
                                      </p:cBhvr>
                                    </p:animEffect>
                                    <p:set>
                                      <p:cBhvr>
                                        <p:cTn id="164" dur="1" fill="hold">
                                          <p:stCondLst>
                                            <p:cond delay="1999"/>
                                          </p:stCondLst>
                                        </p:cTn>
                                        <p:tgtEl>
                                          <p:spTgt spid="10987"/>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2000"/>
                                        <p:tgtEl>
                                          <p:spTgt spid="10984"/>
                                        </p:tgtEl>
                                      </p:cBhvr>
                                    </p:animEffect>
                                    <p:set>
                                      <p:cBhvr>
                                        <p:cTn id="167" dur="1" fill="hold">
                                          <p:stCondLst>
                                            <p:cond delay="1999"/>
                                          </p:stCondLst>
                                        </p:cTn>
                                        <p:tgtEl>
                                          <p:spTgt spid="10984"/>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2000"/>
                                        <p:tgtEl>
                                          <p:spTgt spid="10995"/>
                                        </p:tgtEl>
                                      </p:cBhvr>
                                    </p:animEffect>
                                    <p:set>
                                      <p:cBhvr>
                                        <p:cTn id="170" dur="1" fill="hold">
                                          <p:stCondLst>
                                            <p:cond delay="1999"/>
                                          </p:stCondLst>
                                        </p:cTn>
                                        <p:tgtEl>
                                          <p:spTgt spid="10995"/>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2000"/>
                                        <p:tgtEl>
                                          <p:spTgt spid="10988"/>
                                        </p:tgtEl>
                                      </p:cBhvr>
                                    </p:animEffect>
                                    <p:set>
                                      <p:cBhvr>
                                        <p:cTn id="173" dur="1" fill="hold">
                                          <p:stCondLst>
                                            <p:cond delay="1999"/>
                                          </p:stCondLst>
                                        </p:cTn>
                                        <p:tgtEl>
                                          <p:spTgt spid="10988"/>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2000"/>
                                        <p:tgtEl>
                                          <p:spTgt spid="10993"/>
                                        </p:tgtEl>
                                      </p:cBhvr>
                                    </p:animEffect>
                                    <p:set>
                                      <p:cBhvr>
                                        <p:cTn id="176" dur="1" fill="hold">
                                          <p:stCondLst>
                                            <p:cond delay="1999"/>
                                          </p:stCondLst>
                                        </p:cTn>
                                        <p:tgtEl>
                                          <p:spTgt spid="10993"/>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2000"/>
                                        <p:tgtEl>
                                          <p:spTgt spid="10989"/>
                                        </p:tgtEl>
                                      </p:cBhvr>
                                    </p:animEffect>
                                    <p:set>
                                      <p:cBhvr>
                                        <p:cTn id="179" dur="1" fill="hold">
                                          <p:stCondLst>
                                            <p:cond delay="1999"/>
                                          </p:stCondLst>
                                        </p:cTn>
                                        <p:tgtEl>
                                          <p:spTgt spid="10989"/>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2000"/>
                                        <p:tgtEl>
                                          <p:spTgt spid="10996"/>
                                        </p:tgtEl>
                                      </p:cBhvr>
                                    </p:animEffect>
                                    <p:set>
                                      <p:cBhvr>
                                        <p:cTn id="182" dur="1" fill="hold">
                                          <p:stCondLst>
                                            <p:cond delay="1999"/>
                                          </p:stCondLst>
                                        </p:cTn>
                                        <p:tgtEl>
                                          <p:spTgt spid="10996"/>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2000"/>
                                        <p:tgtEl>
                                          <p:spTgt spid="10997"/>
                                        </p:tgtEl>
                                      </p:cBhvr>
                                    </p:animEffect>
                                    <p:set>
                                      <p:cBhvr>
                                        <p:cTn id="185" dur="1" fill="hold">
                                          <p:stCondLst>
                                            <p:cond delay="1999"/>
                                          </p:stCondLst>
                                        </p:cTn>
                                        <p:tgtEl>
                                          <p:spTgt spid="10997"/>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0" presetClass="entr" presetSubtype="0" fill="hold" grpId="2" nodeType="clickEffect">
                                  <p:stCondLst>
                                    <p:cond delay="0"/>
                                  </p:stCondLst>
                                  <p:childTnLst>
                                    <p:set>
                                      <p:cBhvr>
                                        <p:cTn id="189" dur="1" fill="hold">
                                          <p:stCondLst>
                                            <p:cond delay="0"/>
                                          </p:stCondLst>
                                        </p:cTn>
                                        <p:tgtEl>
                                          <p:spTgt spid="10985"/>
                                        </p:tgtEl>
                                        <p:attrNameLst>
                                          <p:attrName>style.visibility</p:attrName>
                                        </p:attrNameLst>
                                      </p:cBhvr>
                                      <p:to>
                                        <p:strVal val="visible"/>
                                      </p:to>
                                    </p:set>
                                    <p:animEffect transition="in" filter="fade">
                                      <p:cBhvr>
                                        <p:cTn id="190" dur="2000"/>
                                        <p:tgtEl>
                                          <p:spTgt spid="10985"/>
                                        </p:tgtEl>
                                      </p:cBhvr>
                                    </p:animEffect>
                                  </p:childTnLst>
                                </p:cTn>
                              </p:par>
                              <p:par>
                                <p:cTn id="191" presetID="10" presetClass="entr" presetSubtype="0" fill="hold" grpId="2" nodeType="withEffect">
                                  <p:stCondLst>
                                    <p:cond delay="0"/>
                                  </p:stCondLst>
                                  <p:childTnLst>
                                    <p:set>
                                      <p:cBhvr>
                                        <p:cTn id="192" dur="1" fill="hold">
                                          <p:stCondLst>
                                            <p:cond delay="0"/>
                                          </p:stCondLst>
                                        </p:cTn>
                                        <p:tgtEl>
                                          <p:spTgt spid="10970"/>
                                        </p:tgtEl>
                                        <p:attrNameLst>
                                          <p:attrName>style.visibility</p:attrName>
                                        </p:attrNameLst>
                                      </p:cBhvr>
                                      <p:to>
                                        <p:strVal val="visible"/>
                                      </p:to>
                                    </p:set>
                                    <p:animEffect transition="in" filter="fade">
                                      <p:cBhvr>
                                        <p:cTn id="193" dur="2000"/>
                                        <p:tgtEl>
                                          <p:spTgt spid="10970"/>
                                        </p:tgtEl>
                                      </p:cBhvr>
                                    </p:animEffect>
                                  </p:childTnLst>
                                </p:cTn>
                              </p:par>
                              <p:par>
                                <p:cTn id="194" presetID="10" presetClass="entr" presetSubtype="0" fill="hold" grpId="2" nodeType="withEffect">
                                  <p:stCondLst>
                                    <p:cond delay="0"/>
                                  </p:stCondLst>
                                  <p:childTnLst>
                                    <p:set>
                                      <p:cBhvr>
                                        <p:cTn id="195" dur="1" fill="hold">
                                          <p:stCondLst>
                                            <p:cond delay="0"/>
                                          </p:stCondLst>
                                        </p:cTn>
                                        <p:tgtEl>
                                          <p:spTgt spid="10972"/>
                                        </p:tgtEl>
                                        <p:attrNameLst>
                                          <p:attrName>style.visibility</p:attrName>
                                        </p:attrNameLst>
                                      </p:cBhvr>
                                      <p:to>
                                        <p:strVal val="visible"/>
                                      </p:to>
                                    </p:set>
                                    <p:animEffect transition="in" filter="fade">
                                      <p:cBhvr>
                                        <p:cTn id="196" dur="2000"/>
                                        <p:tgtEl>
                                          <p:spTgt spid="10972"/>
                                        </p:tgtEl>
                                      </p:cBhvr>
                                    </p:animEffect>
                                  </p:childTnLst>
                                </p:cTn>
                              </p:par>
                              <p:par>
                                <p:cTn id="197" presetID="10" presetClass="entr" presetSubtype="0" fill="hold" grpId="2" nodeType="withEffect">
                                  <p:stCondLst>
                                    <p:cond delay="0"/>
                                  </p:stCondLst>
                                  <p:childTnLst>
                                    <p:set>
                                      <p:cBhvr>
                                        <p:cTn id="198" dur="1" fill="hold">
                                          <p:stCondLst>
                                            <p:cond delay="0"/>
                                          </p:stCondLst>
                                        </p:cTn>
                                        <p:tgtEl>
                                          <p:spTgt spid="10974"/>
                                        </p:tgtEl>
                                        <p:attrNameLst>
                                          <p:attrName>style.visibility</p:attrName>
                                        </p:attrNameLst>
                                      </p:cBhvr>
                                      <p:to>
                                        <p:strVal val="visible"/>
                                      </p:to>
                                    </p:set>
                                    <p:animEffect transition="in" filter="fade">
                                      <p:cBhvr>
                                        <p:cTn id="199" dur="2000"/>
                                        <p:tgtEl>
                                          <p:spTgt spid="10974"/>
                                        </p:tgtEl>
                                      </p:cBhvr>
                                    </p:animEffect>
                                  </p:childTnLst>
                                </p:cTn>
                              </p:par>
                              <p:par>
                                <p:cTn id="200" presetID="10" presetClass="entr" presetSubtype="0" fill="hold" grpId="2" nodeType="withEffect">
                                  <p:stCondLst>
                                    <p:cond delay="0"/>
                                  </p:stCondLst>
                                  <p:childTnLst>
                                    <p:set>
                                      <p:cBhvr>
                                        <p:cTn id="201" dur="1" fill="hold">
                                          <p:stCondLst>
                                            <p:cond delay="0"/>
                                          </p:stCondLst>
                                        </p:cTn>
                                        <p:tgtEl>
                                          <p:spTgt spid="10993"/>
                                        </p:tgtEl>
                                        <p:attrNameLst>
                                          <p:attrName>style.visibility</p:attrName>
                                        </p:attrNameLst>
                                      </p:cBhvr>
                                      <p:to>
                                        <p:strVal val="visible"/>
                                      </p:to>
                                    </p:set>
                                    <p:animEffect transition="in" filter="fade">
                                      <p:cBhvr>
                                        <p:cTn id="202" dur="2000"/>
                                        <p:tgtEl>
                                          <p:spTgt spid="10993"/>
                                        </p:tgtEl>
                                      </p:cBhvr>
                                    </p:animEffect>
                                  </p:childTnLst>
                                </p:cTn>
                              </p:par>
                              <p:par>
                                <p:cTn id="203" presetID="10" presetClass="entr" presetSubtype="0" fill="hold" grpId="2" nodeType="withEffect">
                                  <p:stCondLst>
                                    <p:cond delay="0"/>
                                  </p:stCondLst>
                                  <p:childTnLst>
                                    <p:set>
                                      <p:cBhvr>
                                        <p:cTn id="204" dur="1" fill="hold">
                                          <p:stCondLst>
                                            <p:cond delay="0"/>
                                          </p:stCondLst>
                                        </p:cTn>
                                        <p:tgtEl>
                                          <p:spTgt spid="10987"/>
                                        </p:tgtEl>
                                        <p:attrNameLst>
                                          <p:attrName>style.visibility</p:attrName>
                                        </p:attrNameLst>
                                      </p:cBhvr>
                                      <p:to>
                                        <p:strVal val="visible"/>
                                      </p:to>
                                    </p:set>
                                    <p:animEffect transition="in" filter="fade">
                                      <p:cBhvr>
                                        <p:cTn id="205" dur="2000"/>
                                        <p:tgtEl>
                                          <p:spTgt spid="10987"/>
                                        </p:tgtEl>
                                      </p:cBhvr>
                                    </p:animEffect>
                                  </p:childTnLst>
                                </p:cTn>
                              </p:par>
                              <p:par>
                                <p:cTn id="206" presetID="10" presetClass="entr" presetSubtype="0" fill="hold" grpId="2" nodeType="withEffect">
                                  <p:stCondLst>
                                    <p:cond delay="0"/>
                                  </p:stCondLst>
                                  <p:childTnLst>
                                    <p:set>
                                      <p:cBhvr>
                                        <p:cTn id="207" dur="1" fill="hold">
                                          <p:stCondLst>
                                            <p:cond delay="0"/>
                                          </p:stCondLst>
                                        </p:cTn>
                                        <p:tgtEl>
                                          <p:spTgt spid="10996"/>
                                        </p:tgtEl>
                                        <p:attrNameLst>
                                          <p:attrName>style.visibility</p:attrName>
                                        </p:attrNameLst>
                                      </p:cBhvr>
                                      <p:to>
                                        <p:strVal val="visible"/>
                                      </p:to>
                                    </p:set>
                                    <p:animEffect transition="in" filter="fade">
                                      <p:cBhvr>
                                        <p:cTn id="208" dur="2000"/>
                                        <p:tgtEl>
                                          <p:spTgt spid="10996"/>
                                        </p:tgtEl>
                                      </p:cBhvr>
                                    </p:animEffect>
                                  </p:childTnLst>
                                </p:cTn>
                              </p:par>
                              <p:par>
                                <p:cTn id="209" presetID="10" presetClass="entr" presetSubtype="0" fill="hold" grpId="2" nodeType="withEffect">
                                  <p:stCondLst>
                                    <p:cond delay="0"/>
                                  </p:stCondLst>
                                  <p:childTnLst>
                                    <p:set>
                                      <p:cBhvr>
                                        <p:cTn id="210" dur="1" fill="hold">
                                          <p:stCondLst>
                                            <p:cond delay="0"/>
                                          </p:stCondLst>
                                        </p:cTn>
                                        <p:tgtEl>
                                          <p:spTgt spid="10991"/>
                                        </p:tgtEl>
                                        <p:attrNameLst>
                                          <p:attrName>style.visibility</p:attrName>
                                        </p:attrNameLst>
                                      </p:cBhvr>
                                      <p:to>
                                        <p:strVal val="visible"/>
                                      </p:to>
                                    </p:set>
                                    <p:animEffect transition="in" filter="fade">
                                      <p:cBhvr>
                                        <p:cTn id="211" dur="2000"/>
                                        <p:tgtEl>
                                          <p:spTgt spid="10991"/>
                                        </p:tgtEl>
                                      </p:cBhvr>
                                    </p:animEffect>
                                  </p:childTnLst>
                                </p:cTn>
                              </p:par>
                              <p:par>
                                <p:cTn id="212" presetID="10" presetClass="entr" presetSubtype="0" fill="hold" grpId="2" nodeType="withEffect">
                                  <p:stCondLst>
                                    <p:cond delay="0"/>
                                  </p:stCondLst>
                                  <p:childTnLst>
                                    <p:set>
                                      <p:cBhvr>
                                        <p:cTn id="213" dur="1" fill="hold">
                                          <p:stCondLst>
                                            <p:cond delay="0"/>
                                          </p:stCondLst>
                                        </p:cTn>
                                        <p:tgtEl>
                                          <p:spTgt spid="10982"/>
                                        </p:tgtEl>
                                        <p:attrNameLst>
                                          <p:attrName>style.visibility</p:attrName>
                                        </p:attrNameLst>
                                      </p:cBhvr>
                                      <p:to>
                                        <p:strVal val="visible"/>
                                      </p:to>
                                    </p:set>
                                    <p:animEffect transition="in" filter="fade">
                                      <p:cBhvr>
                                        <p:cTn id="214" dur="2000"/>
                                        <p:tgtEl>
                                          <p:spTgt spid="10982"/>
                                        </p:tgtEl>
                                      </p:cBhvr>
                                    </p:animEffect>
                                  </p:childTnLst>
                                </p:cTn>
                              </p:par>
                              <p:par>
                                <p:cTn id="215" presetID="10" presetClass="entr" presetSubtype="0" fill="hold" grpId="2" nodeType="withEffect">
                                  <p:stCondLst>
                                    <p:cond delay="0"/>
                                  </p:stCondLst>
                                  <p:childTnLst>
                                    <p:set>
                                      <p:cBhvr>
                                        <p:cTn id="216" dur="1" fill="hold">
                                          <p:stCondLst>
                                            <p:cond delay="0"/>
                                          </p:stCondLst>
                                        </p:cTn>
                                        <p:tgtEl>
                                          <p:spTgt spid="10980"/>
                                        </p:tgtEl>
                                        <p:attrNameLst>
                                          <p:attrName>style.visibility</p:attrName>
                                        </p:attrNameLst>
                                      </p:cBhvr>
                                      <p:to>
                                        <p:strVal val="visible"/>
                                      </p:to>
                                    </p:set>
                                    <p:animEffect transition="in" filter="fade">
                                      <p:cBhvr>
                                        <p:cTn id="217" dur="2000"/>
                                        <p:tgtEl>
                                          <p:spTgt spid="10980"/>
                                        </p:tgtEl>
                                      </p:cBhvr>
                                    </p:animEffect>
                                  </p:childTnLst>
                                </p:cTn>
                              </p:par>
                              <p:par>
                                <p:cTn id="218" presetID="10" presetClass="entr" presetSubtype="0" fill="hold" grpId="2" nodeType="withEffect">
                                  <p:stCondLst>
                                    <p:cond delay="0"/>
                                  </p:stCondLst>
                                  <p:childTnLst>
                                    <p:set>
                                      <p:cBhvr>
                                        <p:cTn id="219" dur="1" fill="hold">
                                          <p:stCondLst>
                                            <p:cond delay="0"/>
                                          </p:stCondLst>
                                        </p:cTn>
                                        <p:tgtEl>
                                          <p:spTgt spid="10971"/>
                                        </p:tgtEl>
                                        <p:attrNameLst>
                                          <p:attrName>style.visibility</p:attrName>
                                        </p:attrNameLst>
                                      </p:cBhvr>
                                      <p:to>
                                        <p:strVal val="visible"/>
                                      </p:to>
                                    </p:set>
                                    <p:animEffect transition="in" filter="fade">
                                      <p:cBhvr>
                                        <p:cTn id="220" dur="2000"/>
                                        <p:tgtEl>
                                          <p:spTgt spid="10971"/>
                                        </p:tgtEl>
                                      </p:cBhvr>
                                    </p:animEffect>
                                  </p:childTnLst>
                                </p:cTn>
                              </p:par>
                              <p:par>
                                <p:cTn id="221" presetID="10" presetClass="entr" presetSubtype="0" fill="hold" grpId="2" nodeType="withEffect">
                                  <p:stCondLst>
                                    <p:cond delay="0"/>
                                  </p:stCondLst>
                                  <p:childTnLst>
                                    <p:set>
                                      <p:cBhvr>
                                        <p:cTn id="222" dur="1" fill="hold">
                                          <p:stCondLst>
                                            <p:cond delay="0"/>
                                          </p:stCondLst>
                                        </p:cTn>
                                        <p:tgtEl>
                                          <p:spTgt spid="10976"/>
                                        </p:tgtEl>
                                        <p:attrNameLst>
                                          <p:attrName>style.visibility</p:attrName>
                                        </p:attrNameLst>
                                      </p:cBhvr>
                                      <p:to>
                                        <p:strVal val="visible"/>
                                      </p:to>
                                    </p:set>
                                    <p:animEffect transition="in" filter="fade">
                                      <p:cBhvr>
                                        <p:cTn id="223" dur="2000"/>
                                        <p:tgtEl>
                                          <p:spTgt spid="10976"/>
                                        </p:tgtEl>
                                      </p:cBhvr>
                                    </p:animEffect>
                                  </p:childTnLst>
                                </p:cTn>
                              </p:par>
                              <p:par>
                                <p:cTn id="224" presetID="10" presetClass="entr" presetSubtype="0" fill="hold" grpId="2" nodeType="withEffect">
                                  <p:stCondLst>
                                    <p:cond delay="0"/>
                                  </p:stCondLst>
                                  <p:childTnLst>
                                    <p:set>
                                      <p:cBhvr>
                                        <p:cTn id="225" dur="1" fill="hold">
                                          <p:stCondLst>
                                            <p:cond delay="0"/>
                                          </p:stCondLst>
                                        </p:cTn>
                                        <p:tgtEl>
                                          <p:spTgt spid="10992"/>
                                        </p:tgtEl>
                                        <p:attrNameLst>
                                          <p:attrName>style.visibility</p:attrName>
                                        </p:attrNameLst>
                                      </p:cBhvr>
                                      <p:to>
                                        <p:strVal val="visible"/>
                                      </p:to>
                                    </p:set>
                                    <p:animEffect transition="in" filter="fade">
                                      <p:cBhvr>
                                        <p:cTn id="226" dur="2000"/>
                                        <p:tgtEl>
                                          <p:spTgt spid="10992"/>
                                        </p:tgtEl>
                                      </p:cBhvr>
                                    </p:animEffect>
                                  </p:childTnLst>
                                </p:cTn>
                              </p:par>
                              <p:par>
                                <p:cTn id="227" presetID="10" presetClass="entr" presetSubtype="0" fill="hold" grpId="2" nodeType="withEffect">
                                  <p:stCondLst>
                                    <p:cond delay="0"/>
                                  </p:stCondLst>
                                  <p:childTnLst>
                                    <p:set>
                                      <p:cBhvr>
                                        <p:cTn id="228" dur="1" fill="hold">
                                          <p:stCondLst>
                                            <p:cond delay="0"/>
                                          </p:stCondLst>
                                        </p:cTn>
                                        <p:tgtEl>
                                          <p:spTgt spid="10984"/>
                                        </p:tgtEl>
                                        <p:attrNameLst>
                                          <p:attrName>style.visibility</p:attrName>
                                        </p:attrNameLst>
                                      </p:cBhvr>
                                      <p:to>
                                        <p:strVal val="visible"/>
                                      </p:to>
                                    </p:set>
                                    <p:animEffect transition="in" filter="fade">
                                      <p:cBhvr>
                                        <p:cTn id="229" dur="2000"/>
                                        <p:tgtEl>
                                          <p:spTgt spid="10984"/>
                                        </p:tgtEl>
                                      </p:cBhvr>
                                    </p:animEffect>
                                  </p:childTnLst>
                                </p:cTn>
                              </p:par>
                              <p:par>
                                <p:cTn id="230" presetID="10" presetClass="entr" presetSubtype="0" fill="hold" grpId="2" nodeType="withEffect">
                                  <p:stCondLst>
                                    <p:cond delay="0"/>
                                  </p:stCondLst>
                                  <p:childTnLst>
                                    <p:set>
                                      <p:cBhvr>
                                        <p:cTn id="231" dur="1" fill="hold">
                                          <p:stCondLst>
                                            <p:cond delay="0"/>
                                          </p:stCondLst>
                                        </p:cTn>
                                        <p:tgtEl>
                                          <p:spTgt spid="10983"/>
                                        </p:tgtEl>
                                        <p:attrNameLst>
                                          <p:attrName>style.visibility</p:attrName>
                                        </p:attrNameLst>
                                      </p:cBhvr>
                                      <p:to>
                                        <p:strVal val="visible"/>
                                      </p:to>
                                    </p:set>
                                    <p:animEffect transition="in" filter="fade">
                                      <p:cBhvr>
                                        <p:cTn id="232" dur="2000"/>
                                        <p:tgtEl>
                                          <p:spTgt spid="10983"/>
                                        </p:tgtEl>
                                      </p:cBhvr>
                                    </p:animEffect>
                                  </p:childTnLst>
                                </p:cTn>
                              </p:par>
                              <p:par>
                                <p:cTn id="233" presetID="10" presetClass="entr" presetSubtype="0" fill="hold" grpId="2" nodeType="withEffect">
                                  <p:stCondLst>
                                    <p:cond delay="0"/>
                                  </p:stCondLst>
                                  <p:childTnLst>
                                    <p:set>
                                      <p:cBhvr>
                                        <p:cTn id="234" dur="1" fill="hold">
                                          <p:stCondLst>
                                            <p:cond delay="0"/>
                                          </p:stCondLst>
                                        </p:cTn>
                                        <p:tgtEl>
                                          <p:spTgt spid="10989"/>
                                        </p:tgtEl>
                                        <p:attrNameLst>
                                          <p:attrName>style.visibility</p:attrName>
                                        </p:attrNameLst>
                                      </p:cBhvr>
                                      <p:to>
                                        <p:strVal val="visible"/>
                                      </p:to>
                                    </p:set>
                                    <p:animEffect transition="in" filter="fade">
                                      <p:cBhvr>
                                        <p:cTn id="235" dur="2000"/>
                                        <p:tgtEl>
                                          <p:spTgt spid="10989"/>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10" presetClass="exit" presetSubtype="0" fill="hold" grpId="3" nodeType="clickEffect">
                                  <p:stCondLst>
                                    <p:cond delay="0"/>
                                  </p:stCondLst>
                                  <p:childTnLst>
                                    <p:animEffect transition="out" filter="fade">
                                      <p:cBhvr>
                                        <p:cTn id="239" dur="2000"/>
                                        <p:tgtEl>
                                          <p:spTgt spid="10985"/>
                                        </p:tgtEl>
                                      </p:cBhvr>
                                    </p:animEffect>
                                    <p:set>
                                      <p:cBhvr>
                                        <p:cTn id="240" dur="1" fill="hold">
                                          <p:stCondLst>
                                            <p:cond delay="1999"/>
                                          </p:stCondLst>
                                        </p:cTn>
                                        <p:tgtEl>
                                          <p:spTgt spid="10985"/>
                                        </p:tgtEl>
                                        <p:attrNameLst>
                                          <p:attrName>style.visibility</p:attrName>
                                        </p:attrNameLst>
                                      </p:cBhvr>
                                      <p:to>
                                        <p:strVal val="hidden"/>
                                      </p:to>
                                    </p:set>
                                  </p:childTnLst>
                                </p:cTn>
                              </p:par>
                              <p:par>
                                <p:cTn id="241" presetID="10" presetClass="exit" presetSubtype="0" fill="hold" grpId="3" nodeType="withEffect">
                                  <p:stCondLst>
                                    <p:cond delay="0"/>
                                  </p:stCondLst>
                                  <p:childTnLst>
                                    <p:animEffect transition="out" filter="fade">
                                      <p:cBhvr>
                                        <p:cTn id="242" dur="2000"/>
                                        <p:tgtEl>
                                          <p:spTgt spid="10970"/>
                                        </p:tgtEl>
                                      </p:cBhvr>
                                    </p:animEffect>
                                    <p:set>
                                      <p:cBhvr>
                                        <p:cTn id="243" dur="1" fill="hold">
                                          <p:stCondLst>
                                            <p:cond delay="1999"/>
                                          </p:stCondLst>
                                        </p:cTn>
                                        <p:tgtEl>
                                          <p:spTgt spid="10970"/>
                                        </p:tgtEl>
                                        <p:attrNameLst>
                                          <p:attrName>style.visibility</p:attrName>
                                        </p:attrNameLst>
                                      </p:cBhvr>
                                      <p:to>
                                        <p:strVal val="hidden"/>
                                      </p:to>
                                    </p:set>
                                  </p:childTnLst>
                                </p:cTn>
                              </p:par>
                              <p:par>
                                <p:cTn id="244" presetID="10" presetClass="exit" presetSubtype="0" fill="hold" grpId="3" nodeType="withEffect">
                                  <p:stCondLst>
                                    <p:cond delay="0"/>
                                  </p:stCondLst>
                                  <p:childTnLst>
                                    <p:animEffect transition="out" filter="fade">
                                      <p:cBhvr>
                                        <p:cTn id="245" dur="2000"/>
                                        <p:tgtEl>
                                          <p:spTgt spid="10972"/>
                                        </p:tgtEl>
                                      </p:cBhvr>
                                    </p:animEffect>
                                    <p:set>
                                      <p:cBhvr>
                                        <p:cTn id="246" dur="1" fill="hold">
                                          <p:stCondLst>
                                            <p:cond delay="1999"/>
                                          </p:stCondLst>
                                        </p:cTn>
                                        <p:tgtEl>
                                          <p:spTgt spid="10972"/>
                                        </p:tgtEl>
                                        <p:attrNameLst>
                                          <p:attrName>style.visibility</p:attrName>
                                        </p:attrNameLst>
                                      </p:cBhvr>
                                      <p:to>
                                        <p:strVal val="hidden"/>
                                      </p:to>
                                    </p:set>
                                  </p:childTnLst>
                                </p:cTn>
                              </p:par>
                              <p:par>
                                <p:cTn id="247" presetID="10" presetClass="exit" presetSubtype="0" fill="hold" grpId="3" nodeType="withEffect">
                                  <p:stCondLst>
                                    <p:cond delay="0"/>
                                  </p:stCondLst>
                                  <p:childTnLst>
                                    <p:animEffect transition="out" filter="fade">
                                      <p:cBhvr>
                                        <p:cTn id="248" dur="2000"/>
                                        <p:tgtEl>
                                          <p:spTgt spid="10974"/>
                                        </p:tgtEl>
                                      </p:cBhvr>
                                    </p:animEffect>
                                    <p:set>
                                      <p:cBhvr>
                                        <p:cTn id="249" dur="1" fill="hold">
                                          <p:stCondLst>
                                            <p:cond delay="1999"/>
                                          </p:stCondLst>
                                        </p:cTn>
                                        <p:tgtEl>
                                          <p:spTgt spid="10974"/>
                                        </p:tgtEl>
                                        <p:attrNameLst>
                                          <p:attrName>style.visibility</p:attrName>
                                        </p:attrNameLst>
                                      </p:cBhvr>
                                      <p:to>
                                        <p:strVal val="hidden"/>
                                      </p:to>
                                    </p:set>
                                  </p:childTnLst>
                                </p:cTn>
                              </p:par>
                              <p:par>
                                <p:cTn id="250" presetID="10" presetClass="exit" presetSubtype="0" fill="hold" grpId="3" nodeType="withEffect">
                                  <p:stCondLst>
                                    <p:cond delay="0"/>
                                  </p:stCondLst>
                                  <p:childTnLst>
                                    <p:animEffect transition="out" filter="fade">
                                      <p:cBhvr>
                                        <p:cTn id="251" dur="2000"/>
                                        <p:tgtEl>
                                          <p:spTgt spid="10993"/>
                                        </p:tgtEl>
                                      </p:cBhvr>
                                    </p:animEffect>
                                    <p:set>
                                      <p:cBhvr>
                                        <p:cTn id="252" dur="1" fill="hold">
                                          <p:stCondLst>
                                            <p:cond delay="1999"/>
                                          </p:stCondLst>
                                        </p:cTn>
                                        <p:tgtEl>
                                          <p:spTgt spid="10993"/>
                                        </p:tgtEl>
                                        <p:attrNameLst>
                                          <p:attrName>style.visibility</p:attrName>
                                        </p:attrNameLst>
                                      </p:cBhvr>
                                      <p:to>
                                        <p:strVal val="hidden"/>
                                      </p:to>
                                    </p:set>
                                  </p:childTnLst>
                                </p:cTn>
                              </p:par>
                              <p:par>
                                <p:cTn id="253" presetID="10" presetClass="exit" presetSubtype="0" fill="hold" grpId="3" nodeType="withEffect">
                                  <p:stCondLst>
                                    <p:cond delay="0"/>
                                  </p:stCondLst>
                                  <p:childTnLst>
                                    <p:animEffect transition="out" filter="fade">
                                      <p:cBhvr>
                                        <p:cTn id="254" dur="2000"/>
                                        <p:tgtEl>
                                          <p:spTgt spid="10987"/>
                                        </p:tgtEl>
                                      </p:cBhvr>
                                    </p:animEffect>
                                    <p:set>
                                      <p:cBhvr>
                                        <p:cTn id="255" dur="1" fill="hold">
                                          <p:stCondLst>
                                            <p:cond delay="1999"/>
                                          </p:stCondLst>
                                        </p:cTn>
                                        <p:tgtEl>
                                          <p:spTgt spid="10987"/>
                                        </p:tgtEl>
                                        <p:attrNameLst>
                                          <p:attrName>style.visibility</p:attrName>
                                        </p:attrNameLst>
                                      </p:cBhvr>
                                      <p:to>
                                        <p:strVal val="hidden"/>
                                      </p:to>
                                    </p:set>
                                  </p:childTnLst>
                                </p:cTn>
                              </p:par>
                              <p:par>
                                <p:cTn id="256" presetID="10" presetClass="exit" presetSubtype="0" fill="hold" grpId="3" nodeType="withEffect">
                                  <p:stCondLst>
                                    <p:cond delay="0"/>
                                  </p:stCondLst>
                                  <p:childTnLst>
                                    <p:animEffect transition="out" filter="fade">
                                      <p:cBhvr>
                                        <p:cTn id="257" dur="2000"/>
                                        <p:tgtEl>
                                          <p:spTgt spid="10996"/>
                                        </p:tgtEl>
                                      </p:cBhvr>
                                    </p:animEffect>
                                    <p:set>
                                      <p:cBhvr>
                                        <p:cTn id="258" dur="1" fill="hold">
                                          <p:stCondLst>
                                            <p:cond delay="1999"/>
                                          </p:stCondLst>
                                        </p:cTn>
                                        <p:tgtEl>
                                          <p:spTgt spid="10996"/>
                                        </p:tgtEl>
                                        <p:attrNameLst>
                                          <p:attrName>style.visibility</p:attrName>
                                        </p:attrNameLst>
                                      </p:cBhvr>
                                      <p:to>
                                        <p:strVal val="hidden"/>
                                      </p:to>
                                    </p:set>
                                  </p:childTnLst>
                                </p:cTn>
                              </p:par>
                              <p:par>
                                <p:cTn id="259" presetID="10" presetClass="exit" presetSubtype="0" fill="hold" grpId="3" nodeType="withEffect">
                                  <p:stCondLst>
                                    <p:cond delay="0"/>
                                  </p:stCondLst>
                                  <p:childTnLst>
                                    <p:animEffect transition="out" filter="fade">
                                      <p:cBhvr>
                                        <p:cTn id="260" dur="2000"/>
                                        <p:tgtEl>
                                          <p:spTgt spid="10991"/>
                                        </p:tgtEl>
                                      </p:cBhvr>
                                    </p:animEffect>
                                    <p:set>
                                      <p:cBhvr>
                                        <p:cTn id="261" dur="1" fill="hold">
                                          <p:stCondLst>
                                            <p:cond delay="1999"/>
                                          </p:stCondLst>
                                        </p:cTn>
                                        <p:tgtEl>
                                          <p:spTgt spid="10991"/>
                                        </p:tgtEl>
                                        <p:attrNameLst>
                                          <p:attrName>style.visibility</p:attrName>
                                        </p:attrNameLst>
                                      </p:cBhvr>
                                      <p:to>
                                        <p:strVal val="hidden"/>
                                      </p:to>
                                    </p:set>
                                  </p:childTnLst>
                                </p:cTn>
                              </p:par>
                              <p:par>
                                <p:cTn id="262" presetID="10" presetClass="exit" presetSubtype="0" fill="hold" grpId="3" nodeType="withEffect">
                                  <p:stCondLst>
                                    <p:cond delay="0"/>
                                  </p:stCondLst>
                                  <p:childTnLst>
                                    <p:animEffect transition="out" filter="fade">
                                      <p:cBhvr>
                                        <p:cTn id="263" dur="2000"/>
                                        <p:tgtEl>
                                          <p:spTgt spid="10982"/>
                                        </p:tgtEl>
                                      </p:cBhvr>
                                    </p:animEffect>
                                    <p:set>
                                      <p:cBhvr>
                                        <p:cTn id="264" dur="1" fill="hold">
                                          <p:stCondLst>
                                            <p:cond delay="1999"/>
                                          </p:stCondLst>
                                        </p:cTn>
                                        <p:tgtEl>
                                          <p:spTgt spid="10982"/>
                                        </p:tgtEl>
                                        <p:attrNameLst>
                                          <p:attrName>style.visibility</p:attrName>
                                        </p:attrNameLst>
                                      </p:cBhvr>
                                      <p:to>
                                        <p:strVal val="hidden"/>
                                      </p:to>
                                    </p:set>
                                  </p:childTnLst>
                                </p:cTn>
                              </p:par>
                              <p:par>
                                <p:cTn id="265" presetID="10" presetClass="exit" presetSubtype="0" fill="hold" grpId="3" nodeType="withEffect">
                                  <p:stCondLst>
                                    <p:cond delay="0"/>
                                  </p:stCondLst>
                                  <p:childTnLst>
                                    <p:animEffect transition="out" filter="fade">
                                      <p:cBhvr>
                                        <p:cTn id="266" dur="2000"/>
                                        <p:tgtEl>
                                          <p:spTgt spid="10980"/>
                                        </p:tgtEl>
                                      </p:cBhvr>
                                    </p:animEffect>
                                    <p:set>
                                      <p:cBhvr>
                                        <p:cTn id="267" dur="1" fill="hold">
                                          <p:stCondLst>
                                            <p:cond delay="1999"/>
                                          </p:stCondLst>
                                        </p:cTn>
                                        <p:tgtEl>
                                          <p:spTgt spid="10980"/>
                                        </p:tgtEl>
                                        <p:attrNameLst>
                                          <p:attrName>style.visibility</p:attrName>
                                        </p:attrNameLst>
                                      </p:cBhvr>
                                      <p:to>
                                        <p:strVal val="hidden"/>
                                      </p:to>
                                    </p:set>
                                  </p:childTnLst>
                                </p:cTn>
                              </p:par>
                              <p:par>
                                <p:cTn id="268" presetID="10" presetClass="exit" presetSubtype="0" fill="hold" grpId="3" nodeType="withEffect">
                                  <p:stCondLst>
                                    <p:cond delay="0"/>
                                  </p:stCondLst>
                                  <p:childTnLst>
                                    <p:animEffect transition="out" filter="fade">
                                      <p:cBhvr>
                                        <p:cTn id="269" dur="2000"/>
                                        <p:tgtEl>
                                          <p:spTgt spid="10971"/>
                                        </p:tgtEl>
                                      </p:cBhvr>
                                    </p:animEffect>
                                    <p:set>
                                      <p:cBhvr>
                                        <p:cTn id="270" dur="1" fill="hold">
                                          <p:stCondLst>
                                            <p:cond delay="1999"/>
                                          </p:stCondLst>
                                        </p:cTn>
                                        <p:tgtEl>
                                          <p:spTgt spid="10971"/>
                                        </p:tgtEl>
                                        <p:attrNameLst>
                                          <p:attrName>style.visibility</p:attrName>
                                        </p:attrNameLst>
                                      </p:cBhvr>
                                      <p:to>
                                        <p:strVal val="hidden"/>
                                      </p:to>
                                    </p:set>
                                  </p:childTnLst>
                                </p:cTn>
                              </p:par>
                              <p:par>
                                <p:cTn id="271" presetID="10" presetClass="exit" presetSubtype="0" fill="hold" grpId="3" nodeType="withEffect">
                                  <p:stCondLst>
                                    <p:cond delay="0"/>
                                  </p:stCondLst>
                                  <p:childTnLst>
                                    <p:animEffect transition="out" filter="fade">
                                      <p:cBhvr>
                                        <p:cTn id="272" dur="2000"/>
                                        <p:tgtEl>
                                          <p:spTgt spid="10976"/>
                                        </p:tgtEl>
                                      </p:cBhvr>
                                    </p:animEffect>
                                    <p:set>
                                      <p:cBhvr>
                                        <p:cTn id="273" dur="1" fill="hold">
                                          <p:stCondLst>
                                            <p:cond delay="1999"/>
                                          </p:stCondLst>
                                        </p:cTn>
                                        <p:tgtEl>
                                          <p:spTgt spid="10976"/>
                                        </p:tgtEl>
                                        <p:attrNameLst>
                                          <p:attrName>style.visibility</p:attrName>
                                        </p:attrNameLst>
                                      </p:cBhvr>
                                      <p:to>
                                        <p:strVal val="hidden"/>
                                      </p:to>
                                    </p:set>
                                  </p:childTnLst>
                                </p:cTn>
                              </p:par>
                              <p:par>
                                <p:cTn id="274" presetID="10" presetClass="exit" presetSubtype="0" fill="hold" grpId="3" nodeType="withEffect">
                                  <p:stCondLst>
                                    <p:cond delay="0"/>
                                  </p:stCondLst>
                                  <p:childTnLst>
                                    <p:animEffect transition="out" filter="fade">
                                      <p:cBhvr>
                                        <p:cTn id="275" dur="2000"/>
                                        <p:tgtEl>
                                          <p:spTgt spid="10992"/>
                                        </p:tgtEl>
                                      </p:cBhvr>
                                    </p:animEffect>
                                    <p:set>
                                      <p:cBhvr>
                                        <p:cTn id="276" dur="1" fill="hold">
                                          <p:stCondLst>
                                            <p:cond delay="1999"/>
                                          </p:stCondLst>
                                        </p:cTn>
                                        <p:tgtEl>
                                          <p:spTgt spid="10992"/>
                                        </p:tgtEl>
                                        <p:attrNameLst>
                                          <p:attrName>style.visibility</p:attrName>
                                        </p:attrNameLst>
                                      </p:cBhvr>
                                      <p:to>
                                        <p:strVal val="hidden"/>
                                      </p:to>
                                    </p:set>
                                  </p:childTnLst>
                                </p:cTn>
                              </p:par>
                              <p:par>
                                <p:cTn id="277" presetID="10" presetClass="exit" presetSubtype="0" fill="hold" grpId="3" nodeType="withEffect">
                                  <p:stCondLst>
                                    <p:cond delay="0"/>
                                  </p:stCondLst>
                                  <p:childTnLst>
                                    <p:animEffect transition="out" filter="fade">
                                      <p:cBhvr>
                                        <p:cTn id="278" dur="2000"/>
                                        <p:tgtEl>
                                          <p:spTgt spid="10984"/>
                                        </p:tgtEl>
                                      </p:cBhvr>
                                    </p:animEffect>
                                    <p:set>
                                      <p:cBhvr>
                                        <p:cTn id="279" dur="1" fill="hold">
                                          <p:stCondLst>
                                            <p:cond delay="1999"/>
                                          </p:stCondLst>
                                        </p:cTn>
                                        <p:tgtEl>
                                          <p:spTgt spid="10984"/>
                                        </p:tgtEl>
                                        <p:attrNameLst>
                                          <p:attrName>style.visibility</p:attrName>
                                        </p:attrNameLst>
                                      </p:cBhvr>
                                      <p:to>
                                        <p:strVal val="hidden"/>
                                      </p:to>
                                    </p:set>
                                  </p:childTnLst>
                                </p:cTn>
                              </p:par>
                              <p:par>
                                <p:cTn id="280" presetID="10" presetClass="exit" presetSubtype="0" fill="hold" grpId="3" nodeType="withEffect">
                                  <p:stCondLst>
                                    <p:cond delay="0"/>
                                  </p:stCondLst>
                                  <p:childTnLst>
                                    <p:animEffect transition="out" filter="fade">
                                      <p:cBhvr>
                                        <p:cTn id="281" dur="2000"/>
                                        <p:tgtEl>
                                          <p:spTgt spid="10983"/>
                                        </p:tgtEl>
                                      </p:cBhvr>
                                    </p:animEffect>
                                    <p:set>
                                      <p:cBhvr>
                                        <p:cTn id="282" dur="1" fill="hold">
                                          <p:stCondLst>
                                            <p:cond delay="1999"/>
                                          </p:stCondLst>
                                        </p:cTn>
                                        <p:tgtEl>
                                          <p:spTgt spid="10983"/>
                                        </p:tgtEl>
                                        <p:attrNameLst>
                                          <p:attrName>style.visibility</p:attrName>
                                        </p:attrNameLst>
                                      </p:cBhvr>
                                      <p:to>
                                        <p:strVal val="hidden"/>
                                      </p:to>
                                    </p:set>
                                  </p:childTnLst>
                                </p:cTn>
                              </p:par>
                              <p:par>
                                <p:cTn id="283" presetID="10" presetClass="exit" presetSubtype="0" fill="hold" grpId="3" nodeType="withEffect">
                                  <p:stCondLst>
                                    <p:cond delay="0"/>
                                  </p:stCondLst>
                                  <p:childTnLst>
                                    <p:animEffect transition="out" filter="fade">
                                      <p:cBhvr>
                                        <p:cTn id="284" dur="2000"/>
                                        <p:tgtEl>
                                          <p:spTgt spid="10989"/>
                                        </p:tgtEl>
                                      </p:cBhvr>
                                    </p:animEffect>
                                    <p:set>
                                      <p:cBhvr>
                                        <p:cTn id="285" dur="1" fill="hold">
                                          <p:stCondLst>
                                            <p:cond delay="1999"/>
                                          </p:stCondLst>
                                        </p:cTn>
                                        <p:tgtEl>
                                          <p:spTgt spid="10989"/>
                                        </p:tgtEl>
                                        <p:attrNameLst>
                                          <p:attrName>style.visibility</p:attrName>
                                        </p:attrNameLst>
                                      </p:cBhvr>
                                      <p:to>
                                        <p:strVal val="hidden"/>
                                      </p:to>
                                    </p:set>
                                  </p:childTnLst>
                                </p:cTn>
                              </p:par>
                            </p:childTnLst>
                          </p:cTn>
                        </p:par>
                      </p:childTnLst>
                    </p:cTn>
                  </p:par>
                  <p:par>
                    <p:cTn id="286" fill="hold" nodeType="clickPar">
                      <p:stCondLst>
                        <p:cond delay="indefinite"/>
                      </p:stCondLst>
                      <p:childTnLst>
                        <p:par>
                          <p:cTn id="287" fill="hold" nodeType="withGroup">
                            <p:stCondLst>
                              <p:cond delay="0"/>
                            </p:stCondLst>
                            <p:childTnLst>
                              <p:par>
                                <p:cTn id="288" presetID="10" presetClass="entr" presetSubtype="0" fill="hold" grpId="4" nodeType="clickEffect">
                                  <p:stCondLst>
                                    <p:cond delay="0"/>
                                  </p:stCondLst>
                                  <p:childTnLst>
                                    <p:set>
                                      <p:cBhvr>
                                        <p:cTn id="289" dur="1" fill="hold">
                                          <p:stCondLst>
                                            <p:cond delay="0"/>
                                          </p:stCondLst>
                                        </p:cTn>
                                        <p:tgtEl>
                                          <p:spTgt spid="10980"/>
                                        </p:tgtEl>
                                        <p:attrNameLst>
                                          <p:attrName>style.visibility</p:attrName>
                                        </p:attrNameLst>
                                      </p:cBhvr>
                                      <p:to>
                                        <p:strVal val="visible"/>
                                      </p:to>
                                    </p:set>
                                    <p:animEffect transition="in" filter="fade">
                                      <p:cBhvr>
                                        <p:cTn id="290" dur="2000"/>
                                        <p:tgtEl>
                                          <p:spTgt spid="10980"/>
                                        </p:tgtEl>
                                      </p:cBhvr>
                                    </p:animEffect>
                                  </p:childTnLst>
                                </p:cTn>
                              </p:par>
                              <p:par>
                                <p:cTn id="291" presetID="10" presetClass="entr" presetSubtype="0" fill="hold" grpId="4" nodeType="withEffect">
                                  <p:stCondLst>
                                    <p:cond delay="0"/>
                                  </p:stCondLst>
                                  <p:childTnLst>
                                    <p:set>
                                      <p:cBhvr>
                                        <p:cTn id="292" dur="1" fill="hold">
                                          <p:stCondLst>
                                            <p:cond delay="0"/>
                                          </p:stCondLst>
                                        </p:cTn>
                                        <p:tgtEl>
                                          <p:spTgt spid="10972"/>
                                        </p:tgtEl>
                                        <p:attrNameLst>
                                          <p:attrName>style.visibility</p:attrName>
                                        </p:attrNameLst>
                                      </p:cBhvr>
                                      <p:to>
                                        <p:strVal val="visible"/>
                                      </p:to>
                                    </p:set>
                                    <p:animEffect transition="in" filter="fade">
                                      <p:cBhvr>
                                        <p:cTn id="293" dur="2000"/>
                                        <p:tgtEl>
                                          <p:spTgt spid="10972"/>
                                        </p:tgtEl>
                                      </p:cBhvr>
                                    </p:animEffect>
                                  </p:childTnLst>
                                </p:cTn>
                              </p:par>
                              <p:par>
                                <p:cTn id="294" presetID="10" presetClass="entr" presetSubtype="0" fill="hold" grpId="4" nodeType="withEffect">
                                  <p:stCondLst>
                                    <p:cond delay="0"/>
                                  </p:stCondLst>
                                  <p:childTnLst>
                                    <p:set>
                                      <p:cBhvr>
                                        <p:cTn id="295" dur="1" fill="hold">
                                          <p:stCondLst>
                                            <p:cond delay="0"/>
                                          </p:stCondLst>
                                        </p:cTn>
                                        <p:tgtEl>
                                          <p:spTgt spid="10970"/>
                                        </p:tgtEl>
                                        <p:attrNameLst>
                                          <p:attrName>style.visibility</p:attrName>
                                        </p:attrNameLst>
                                      </p:cBhvr>
                                      <p:to>
                                        <p:strVal val="visible"/>
                                      </p:to>
                                    </p:set>
                                    <p:animEffect transition="in" filter="fade">
                                      <p:cBhvr>
                                        <p:cTn id="296" dur="2000"/>
                                        <p:tgtEl>
                                          <p:spTgt spid="10970"/>
                                        </p:tgtEl>
                                      </p:cBhvr>
                                    </p:animEffect>
                                  </p:childTnLst>
                                </p:cTn>
                              </p:par>
                              <p:par>
                                <p:cTn id="297" presetID="10" presetClass="entr" presetSubtype="0" fill="hold" grpId="4" nodeType="withEffect">
                                  <p:stCondLst>
                                    <p:cond delay="0"/>
                                  </p:stCondLst>
                                  <p:childTnLst>
                                    <p:set>
                                      <p:cBhvr>
                                        <p:cTn id="298" dur="1" fill="hold">
                                          <p:stCondLst>
                                            <p:cond delay="0"/>
                                          </p:stCondLst>
                                        </p:cTn>
                                        <p:tgtEl>
                                          <p:spTgt spid="10989"/>
                                        </p:tgtEl>
                                        <p:attrNameLst>
                                          <p:attrName>style.visibility</p:attrName>
                                        </p:attrNameLst>
                                      </p:cBhvr>
                                      <p:to>
                                        <p:strVal val="visible"/>
                                      </p:to>
                                    </p:set>
                                    <p:animEffect transition="in" filter="fade">
                                      <p:cBhvr>
                                        <p:cTn id="299" dur="2000"/>
                                        <p:tgtEl>
                                          <p:spTgt spid="10989"/>
                                        </p:tgtEl>
                                      </p:cBhvr>
                                    </p:animEffect>
                                  </p:childTnLst>
                                </p:cTn>
                              </p:par>
                              <p:par>
                                <p:cTn id="300" presetID="10" presetClass="entr" presetSubtype="0" fill="hold" grpId="4" nodeType="withEffect">
                                  <p:stCondLst>
                                    <p:cond delay="0"/>
                                  </p:stCondLst>
                                  <p:childTnLst>
                                    <p:set>
                                      <p:cBhvr>
                                        <p:cTn id="301" dur="1" fill="hold">
                                          <p:stCondLst>
                                            <p:cond delay="0"/>
                                          </p:stCondLst>
                                        </p:cTn>
                                        <p:tgtEl>
                                          <p:spTgt spid="10974"/>
                                        </p:tgtEl>
                                        <p:attrNameLst>
                                          <p:attrName>style.visibility</p:attrName>
                                        </p:attrNameLst>
                                      </p:cBhvr>
                                      <p:to>
                                        <p:strVal val="visible"/>
                                      </p:to>
                                    </p:set>
                                    <p:animEffect transition="in" filter="fade">
                                      <p:cBhvr>
                                        <p:cTn id="302" dur="2000"/>
                                        <p:tgtEl>
                                          <p:spTgt spid="10974"/>
                                        </p:tgtEl>
                                      </p:cBhvr>
                                    </p:animEffect>
                                  </p:childTnLst>
                                </p:cTn>
                              </p:par>
                              <p:par>
                                <p:cTn id="303" presetID="10" presetClass="entr" presetSubtype="0" fill="hold" grpId="4" nodeType="withEffect">
                                  <p:stCondLst>
                                    <p:cond delay="0"/>
                                  </p:stCondLst>
                                  <p:childTnLst>
                                    <p:set>
                                      <p:cBhvr>
                                        <p:cTn id="304" dur="1" fill="hold">
                                          <p:stCondLst>
                                            <p:cond delay="0"/>
                                          </p:stCondLst>
                                        </p:cTn>
                                        <p:tgtEl>
                                          <p:spTgt spid="10987"/>
                                        </p:tgtEl>
                                        <p:attrNameLst>
                                          <p:attrName>style.visibility</p:attrName>
                                        </p:attrNameLst>
                                      </p:cBhvr>
                                      <p:to>
                                        <p:strVal val="visible"/>
                                      </p:to>
                                    </p:set>
                                    <p:animEffect transition="in" filter="fade">
                                      <p:cBhvr>
                                        <p:cTn id="305" dur="2000"/>
                                        <p:tgtEl>
                                          <p:spTgt spid="10987"/>
                                        </p:tgtEl>
                                      </p:cBhvr>
                                    </p:animEffect>
                                  </p:childTnLst>
                                </p:cTn>
                              </p:par>
                              <p:par>
                                <p:cTn id="306" presetID="10" presetClass="entr" presetSubtype="0" fill="hold" grpId="4" nodeType="withEffect">
                                  <p:stCondLst>
                                    <p:cond delay="0"/>
                                  </p:stCondLst>
                                  <p:childTnLst>
                                    <p:set>
                                      <p:cBhvr>
                                        <p:cTn id="307" dur="1" fill="hold">
                                          <p:stCondLst>
                                            <p:cond delay="0"/>
                                          </p:stCondLst>
                                        </p:cTn>
                                        <p:tgtEl>
                                          <p:spTgt spid="10992"/>
                                        </p:tgtEl>
                                        <p:attrNameLst>
                                          <p:attrName>style.visibility</p:attrName>
                                        </p:attrNameLst>
                                      </p:cBhvr>
                                      <p:to>
                                        <p:strVal val="visible"/>
                                      </p:to>
                                    </p:set>
                                    <p:animEffect transition="in" filter="fade">
                                      <p:cBhvr>
                                        <p:cTn id="308" dur="2000"/>
                                        <p:tgtEl>
                                          <p:spTgt spid="10992"/>
                                        </p:tgtEl>
                                      </p:cBhvr>
                                    </p:animEffect>
                                  </p:childTnLst>
                                </p:cTn>
                              </p:par>
                              <p:par>
                                <p:cTn id="309" presetID="10" presetClass="entr" presetSubtype="0" fill="hold" grpId="4" nodeType="withEffect">
                                  <p:stCondLst>
                                    <p:cond delay="0"/>
                                  </p:stCondLst>
                                  <p:childTnLst>
                                    <p:set>
                                      <p:cBhvr>
                                        <p:cTn id="310" dur="1" fill="hold">
                                          <p:stCondLst>
                                            <p:cond delay="0"/>
                                          </p:stCondLst>
                                        </p:cTn>
                                        <p:tgtEl>
                                          <p:spTgt spid="10984"/>
                                        </p:tgtEl>
                                        <p:attrNameLst>
                                          <p:attrName>style.visibility</p:attrName>
                                        </p:attrNameLst>
                                      </p:cBhvr>
                                      <p:to>
                                        <p:strVal val="visible"/>
                                      </p:to>
                                    </p:set>
                                    <p:animEffect transition="in" filter="fade">
                                      <p:cBhvr>
                                        <p:cTn id="311" dur="2000"/>
                                        <p:tgtEl>
                                          <p:spTgt spid="10984"/>
                                        </p:tgtEl>
                                      </p:cBhvr>
                                    </p:animEffect>
                                  </p:childTnLst>
                                </p:cTn>
                              </p:par>
                              <p:par>
                                <p:cTn id="312" presetID="10" presetClass="entr" presetSubtype="0" fill="hold" grpId="4" nodeType="withEffect">
                                  <p:stCondLst>
                                    <p:cond delay="0"/>
                                  </p:stCondLst>
                                  <p:childTnLst>
                                    <p:set>
                                      <p:cBhvr>
                                        <p:cTn id="313" dur="1" fill="hold">
                                          <p:stCondLst>
                                            <p:cond delay="0"/>
                                          </p:stCondLst>
                                        </p:cTn>
                                        <p:tgtEl>
                                          <p:spTgt spid="10976"/>
                                        </p:tgtEl>
                                        <p:attrNameLst>
                                          <p:attrName>style.visibility</p:attrName>
                                        </p:attrNameLst>
                                      </p:cBhvr>
                                      <p:to>
                                        <p:strVal val="visible"/>
                                      </p:to>
                                    </p:set>
                                    <p:animEffect transition="in" filter="fade">
                                      <p:cBhvr>
                                        <p:cTn id="314" dur="2000"/>
                                        <p:tgtEl>
                                          <p:spTgt spid="1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0" grpId="0" animBg="1"/>
      <p:bldP spid="10970" grpId="1" animBg="1"/>
      <p:bldP spid="10970" grpId="2" animBg="1"/>
      <p:bldP spid="10970" grpId="3" animBg="1"/>
      <p:bldP spid="10970" grpId="4" animBg="1"/>
      <p:bldP spid="10971" grpId="0" animBg="1"/>
      <p:bldP spid="10971" grpId="1" animBg="1"/>
      <p:bldP spid="10971" grpId="2" animBg="1"/>
      <p:bldP spid="10971" grpId="3" animBg="1"/>
      <p:bldP spid="10972" grpId="0" animBg="1"/>
      <p:bldP spid="10972" grpId="1" animBg="1"/>
      <p:bldP spid="10972" grpId="2" animBg="1"/>
      <p:bldP spid="10972" grpId="3" animBg="1"/>
      <p:bldP spid="10972" grpId="4" animBg="1"/>
      <p:bldP spid="10973" grpId="0" animBg="1"/>
      <p:bldP spid="10973" grpId="1" animBg="1"/>
      <p:bldP spid="10974" grpId="0" animBg="1"/>
      <p:bldP spid="10974" grpId="1" animBg="1"/>
      <p:bldP spid="10974" grpId="2" animBg="1"/>
      <p:bldP spid="10974" grpId="3" animBg="1"/>
      <p:bldP spid="10974" grpId="4" animBg="1"/>
      <p:bldP spid="10975" grpId="0" animBg="1"/>
      <p:bldP spid="10975" grpId="1" animBg="1"/>
      <p:bldP spid="10976" grpId="0" animBg="1"/>
      <p:bldP spid="10976" grpId="1" animBg="1"/>
      <p:bldP spid="10976" grpId="2" animBg="1"/>
      <p:bldP spid="10976" grpId="3" animBg="1"/>
      <p:bldP spid="10976" grpId="4" animBg="1"/>
      <p:bldP spid="10977" grpId="0" animBg="1"/>
      <p:bldP spid="10977" grpId="1" animBg="1"/>
      <p:bldP spid="10978" grpId="0" animBg="1"/>
      <p:bldP spid="10978" grpId="1" animBg="1"/>
      <p:bldP spid="10979" grpId="0" animBg="1"/>
      <p:bldP spid="10979" grpId="1" animBg="1"/>
      <p:bldP spid="10980" grpId="0" animBg="1"/>
      <p:bldP spid="10980" grpId="1" animBg="1"/>
      <p:bldP spid="10980" grpId="2" animBg="1"/>
      <p:bldP spid="10980" grpId="3" animBg="1"/>
      <p:bldP spid="10980" grpId="4" animBg="1"/>
      <p:bldP spid="10981" grpId="0" animBg="1"/>
      <p:bldP spid="10981" grpId="1" animBg="1"/>
      <p:bldP spid="10982" grpId="0" animBg="1"/>
      <p:bldP spid="10982" grpId="1" animBg="1"/>
      <p:bldP spid="10982" grpId="2" animBg="1"/>
      <p:bldP spid="10982" grpId="3" animBg="1"/>
      <p:bldP spid="10983" grpId="0" animBg="1"/>
      <p:bldP spid="10983" grpId="1" animBg="1"/>
      <p:bldP spid="10983" grpId="2" animBg="1"/>
      <p:bldP spid="10983" grpId="3" animBg="1"/>
      <p:bldP spid="10984" grpId="0" animBg="1"/>
      <p:bldP spid="10984" grpId="1" animBg="1"/>
      <p:bldP spid="10984" grpId="2" animBg="1"/>
      <p:bldP spid="10984" grpId="3" animBg="1"/>
      <p:bldP spid="10984" grpId="4" animBg="1"/>
      <p:bldP spid="10985" grpId="0" animBg="1"/>
      <p:bldP spid="10985" grpId="1" animBg="1"/>
      <p:bldP spid="10985" grpId="2" animBg="1"/>
      <p:bldP spid="10985" grpId="3" animBg="1"/>
      <p:bldP spid="10986" grpId="0" animBg="1"/>
      <p:bldP spid="10986" grpId="1" animBg="1"/>
      <p:bldP spid="10987" grpId="0" animBg="1"/>
      <p:bldP spid="10987" grpId="1" animBg="1"/>
      <p:bldP spid="10987" grpId="2" animBg="1"/>
      <p:bldP spid="10987" grpId="3" animBg="1"/>
      <p:bldP spid="10987" grpId="4" animBg="1"/>
      <p:bldP spid="10988" grpId="0" animBg="1"/>
      <p:bldP spid="10988" grpId="1" animBg="1"/>
      <p:bldP spid="10989" grpId="0" animBg="1"/>
      <p:bldP spid="10989" grpId="1" animBg="1"/>
      <p:bldP spid="10989" grpId="2" animBg="1"/>
      <p:bldP spid="10989" grpId="3" animBg="1"/>
      <p:bldP spid="10989" grpId="4" animBg="1"/>
      <p:bldP spid="10990" grpId="0" animBg="1"/>
      <p:bldP spid="10990" grpId="1" animBg="1"/>
      <p:bldP spid="10991" grpId="0" animBg="1"/>
      <p:bldP spid="10991" grpId="1" animBg="1"/>
      <p:bldP spid="10991" grpId="2" animBg="1"/>
      <p:bldP spid="10991" grpId="3" animBg="1"/>
      <p:bldP spid="10992" grpId="0" animBg="1"/>
      <p:bldP spid="10992" grpId="1" animBg="1"/>
      <p:bldP spid="10992" grpId="2" animBg="1"/>
      <p:bldP spid="10992" grpId="3" animBg="1"/>
      <p:bldP spid="10992" grpId="4" animBg="1"/>
      <p:bldP spid="10993" grpId="0" animBg="1"/>
      <p:bldP spid="10993" grpId="1" animBg="1"/>
      <p:bldP spid="10993" grpId="2" animBg="1"/>
      <p:bldP spid="10993" grpId="3" animBg="1"/>
      <p:bldP spid="10994" grpId="0" animBg="1"/>
      <p:bldP spid="10994" grpId="1" animBg="1"/>
      <p:bldP spid="10995" grpId="0" animBg="1"/>
      <p:bldP spid="10995" grpId="1" animBg="1"/>
      <p:bldP spid="10996" grpId="0" animBg="1"/>
      <p:bldP spid="10996" grpId="1" animBg="1"/>
      <p:bldP spid="10996" grpId="2" animBg="1"/>
      <p:bldP spid="10996" grpId="3" animBg="1"/>
      <p:bldP spid="10997" grpId="0" animBg="1"/>
      <p:bldP spid="1099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30"/>
            <a:ext cx="7886700" cy="539939"/>
          </a:xfrm>
        </p:spPr>
        <p:txBody>
          <a:bodyPr/>
          <a:lstStyle/>
          <a:p>
            <a:pPr algn="ctr"/>
            <a:r>
              <a:rPr lang="en-GB" altLang="en-US" sz="3200" b="1" dirty="0">
                <a:effectLst>
                  <a:outerShdw blurRad="38100" dist="38100" dir="2700000" algn="tl">
                    <a:srgbClr val="000000">
                      <a:alpha val="43137"/>
                    </a:srgbClr>
                  </a:outerShdw>
                </a:effectLst>
                <a:cs typeface="Arial" panose="020B0604020202020204" pitchFamily="34" charset="0"/>
              </a:rPr>
              <a:t>Workstream 1 – ECRIS Data</a:t>
            </a:r>
            <a:endParaRPr lang="en-GB" b="1" dirty="0">
              <a:solidFill>
                <a:srgbClr val="3E454C"/>
              </a:solidFill>
              <a:effectLst>
                <a:outerShdw blurRad="38100" dist="38100" dir="2700000" algn="tl">
                  <a:srgbClr val="000000">
                    <a:alpha val="43137"/>
                  </a:srgbClr>
                </a:outerShdw>
              </a:effectLst>
            </a:endParaRPr>
          </a:p>
        </p:txBody>
      </p:sp>
      <p:sp>
        <p:nvSpPr>
          <p:cNvPr id="4" name="Rectangle 4"/>
          <p:cNvSpPr>
            <a:spLocks noGrp="1" noChangeArrowheads="1"/>
          </p:cNvSpPr>
          <p:nvPr>
            <p:ph idx="1"/>
          </p:nvPr>
        </p:nvSpPr>
        <p:spPr>
          <a:xfrm>
            <a:off x="628650" y="1102660"/>
            <a:ext cx="7886700" cy="4787152"/>
          </a:xfrm>
        </p:spPr>
        <p:txBody>
          <a:bodyPr>
            <a:normAutofit/>
          </a:bodyPr>
          <a:lstStyle/>
          <a:p>
            <a:pPr algn="l" eaLnBrk="1" hangingPunct="1">
              <a:buFont typeface="Wingdings" panose="05000000000000000000" pitchFamily="2" charset="2"/>
              <a:buChar char="§"/>
            </a:pPr>
            <a:r>
              <a:rPr lang="en-GB" altLang="en-US" sz="2400" dirty="0" smtClean="0">
                <a:cs typeface="Arial" panose="020B0604020202020204" pitchFamily="34" charset="0"/>
              </a:rPr>
              <a:t>Data requirements spreadsheet shared with all countries that have provided Phase 1 volumetric data.</a:t>
            </a:r>
          </a:p>
          <a:p>
            <a:pPr algn="l" eaLnBrk="1" hangingPunct="1">
              <a:buFont typeface="Wingdings" panose="05000000000000000000" pitchFamily="2" charset="2"/>
              <a:buChar char="§"/>
            </a:pPr>
            <a:r>
              <a:rPr lang="en-GB" altLang="en-US" sz="2400" dirty="0" smtClean="0">
                <a:cs typeface="Arial" panose="020B0604020202020204" pitchFamily="34" charset="0"/>
              </a:rPr>
              <a:t>Quality Assurance Framework.</a:t>
            </a:r>
          </a:p>
          <a:p>
            <a:pPr algn="l" eaLnBrk="1" hangingPunct="1">
              <a:buFont typeface="Wingdings" panose="05000000000000000000" pitchFamily="2" charset="2"/>
              <a:buChar char="§"/>
            </a:pPr>
            <a:r>
              <a:rPr lang="en-GB" altLang="en-US" sz="2400" dirty="0" smtClean="0">
                <a:cs typeface="Arial" panose="020B0604020202020204" pitchFamily="34" charset="0"/>
              </a:rPr>
              <a:t>Worked closely with our 3 partner countries.</a:t>
            </a:r>
          </a:p>
          <a:p>
            <a:pPr algn="l" eaLnBrk="1" hangingPunct="1">
              <a:buFont typeface="Wingdings" panose="05000000000000000000" pitchFamily="2" charset="2"/>
              <a:buChar char="§"/>
            </a:pPr>
            <a:endParaRPr lang="en-GB" altLang="en-US" sz="2400" dirty="0" smtClean="0">
              <a:cs typeface="Arial" panose="020B0604020202020204" pitchFamily="34" charset="0"/>
            </a:endParaRPr>
          </a:p>
          <a:p>
            <a:pPr algn="l" eaLnBrk="1" hangingPunct="1">
              <a:buFont typeface="Wingdings" panose="05000000000000000000" pitchFamily="2" charset="2"/>
              <a:buChar char="§"/>
            </a:pPr>
            <a:endParaRPr lang="en-GB" altLang="en-US" sz="2400" dirty="0">
              <a:cs typeface="Arial" panose="020B0604020202020204" pitchFamily="34" charset="0"/>
            </a:endParaRPr>
          </a:p>
          <a:p>
            <a:pPr algn="l" eaLnBrk="1" hangingPunct="1">
              <a:buFont typeface="Wingdings" panose="05000000000000000000" pitchFamily="2" charset="2"/>
              <a:buChar char="§"/>
            </a:pPr>
            <a:endParaRPr lang="en-GB" altLang="en-US" sz="2400" dirty="0" smtClean="0">
              <a:cs typeface="Arial" panose="020B0604020202020204" pitchFamily="34" charset="0"/>
            </a:endParaRPr>
          </a:p>
          <a:p>
            <a:pPr algn="l" eaLnBrk="1" hangingPunct="1">
              <a:buFont typeface="Wingdings" panose="05000000000000000000" pitchFamily="2" charset="2"/>
              <a:buChar char="§"/>
            </a:pPr>
            <a:r>
              <a:rPr lang="en-GB" altLang="en-US" sz="2400" dirty="0" smtClean="0">
                <a:cs typeface="Arial" panose="020B0604020202020204" pitchFamily="34" charset="0"/>
              </a:rPr>
              <a:t>We have also received data from:</a:t>
            </a:r>
          </a:p>
          <a:p>
            <a:pPr marL="0" indent="0" algn="l" eaLnBrk="1" hangingPunct="1">
              <a:buNone/>
            </a:pPr>
            <a:endParaRPr lang="en-GB" altLang="en-US" sz="1500" dirty="0" smtClean="0"/>
          </a:p>
          <a:p>
            <a:pPr marL="257175" indent="-257175" algn="l" eaLnBrk="1" hangingPunct="1">
              <a:buFont typeface="Arial" panose="020B0604020202020204" pitchFamily="34" charset="0"/>
              <a:buChar char="•"/>
            </a:pPr>
            <a:endParaRPr lang="en-GB" altLang="en-US" sz="1500" dirty="0" smtClean="0"/>
          </a:p>
          <a:p>
            <a:pPr marL="257175" indent="-257175" algn="l" eaLnBrk="1" hangingPunct="1">
              <a:buFont typeface="Arial" panose="020B0604020202020204" pitchFamily="34" charset="0"/>
              <a:buChar char="•"/>
            </a:pPr>
            <a:endParaRPr lang="en-GB" altLang="en-US" sz="1500" dirty="0" smtClean="0"/>
          </a:p>
          <a:p>
            <a:pPr marL="257175" indent="-257175" algn="l" eaLnBrk="1" hangingPunct="1">
              <a:buFont typeface="Arial" panose="020B0604020202020204" pitchFamily="34" charset="0"/>
              <a:buChar char="•"/>
            </a:pPr>
            <a:endParaRPr lang="en-GB" altLang="en-US" sz="1500" dirty="0" smtClean="0"/>
          </a:p>
          <a:p>
            <a:pPr marL="257175" indent="-257175" algn="l" eaLnBrk="1" hangingPunct="1">
              <a:buFont typeface="Arial" panose="020B0604020202020204" pitchFamily="34" charset="0"/>
              <a:buChar char="•"/>
            </a:pPr>
            <a:endParaRPr lang="en-GB" altLang="en-US" sz="1500" dirty="0" smtClean="0"/>
          </a:p>
          <a:p>
            <a:pPr marL="257175" indent="-257175" algn="l" eaLnBrk="1" hangingPunct="1">
              <a:buFont typeface="Arial" panose="020B0604020202020204" pitchFamily="34" charset="0"/>
              <a:buChar char="•"/>
            </a:pPr>
            <a:endParaRPr lang="en-GB" altLang="en-US" sz="1500" dirty="0" smtClean="0"/>
          </a:p>
          <a:p>
            <a:pPr marL="257175" indent="-257175" algn="l" eaLnBrk="1" hangingPunct="1"/>
            <a:endParaRPr lang="en-GB" altLang="en-US" sz="15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814" y="4830482"/>
            <a:ext cx="11414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3434" y="4830482"/>
            <a:ext cx="11414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3054" y="4825719"/>
            <a:ext cx="114141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08333" y="4819370"/>
            <a:ext cx="1141413"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62674" y="4825719"/>
            <a:ext cx="1141413"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814" y="2886341"/>
            <a:ext cx="1137282" cy="757892"/>
          </a:xfrm>
          <a:prstGeom prst="rect">
            <a:avLst/>
          </a:prstGeom>
        </p:spPr>
      </p:pic>
      <p:pic>
        <p:nvPicPr>
          <p:cNvPr id="10" name="Picture 9"/>
          <p:cNvPicPr>
            <a:picLocks noChangeAspect="1"/>
          </p:cNvPicPr>
          <p:nvPr/>
        </p:nvPicPr>
        <p:blipFill>
          <a:blip r:embed="rId9"/>
          <a:stretch>
            <a:fillRect/>
          </a:stretch>
        </p:blipFill>
        <p:spPr>
          <a:xfrm>
            <a:off x="2263434" y="2886341"/>
            <a:ext cx="1141413" cy="757892"/>
          </a:xfrm>
          <a:prstGeom prst="rect">
            <a:avLst/>
          </a:prstGeom>
        </p:spPr>
      </p:pic>
      <p:pic>
        <p:nvPicPr>
          <p:cNvPr id="11" name="Picture 10"/>
          <p:cNvPicPr>
            <a:picLocks noChangeAspect="1"/>
          </p:cNvPicPr>
          <p:nvPr/>
        </p:nvPicPr>
        <p:blipFill>
          <a:blip r:embed="rId10"/>
          <a:stretch>
            <a:fillRect/>
          </a:stretch>
        </p:blipFill>
        <p:spPr>
          <a:xfrm>
            <a:off x="3811397" y="2883361"/>
            <a:ext cx="1143070" cy="763852"/>
          </a:xfrm>
          <a:prstGeom prst="rect">
            <a:avLst/>
          </a:prstGeom>
        </p:spPr>
      </p:pic>
    </p:spTree>
    <p:extLst>
      <p:ext uri="{BB962C8B-B14F-4D97-AF65-F5344CB8AC3E}">
        <p14:creationId xmlns:p14="http://schemas.microsoft.com/office/powerpoint/2010/main" val="249742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grpId="1"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750"/>
                            </p:stCondLst>
                            <p:childTnLst>
                              <p:par>
                                <p:cTn id="17" presetID="10" presetClass="entr" presetSubtype="0" fill="hold" grpId="1"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250"/>
                            </p:stCondLst>
                            <p:childTnLst>
                              <p:par>
                                <p:cTn id="21" presetID="10" presetClass="entr" presetSubtype="0" fill="hold" grpId="1"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75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2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75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4"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922495"/>
          </a:xfrm>
        </p:spPr>
        <p:txBody>
          <a:bodyPr/>
          <a:lstStyle/>
          <a:p>
            <a:pPr algn="ctr"/>
            <a:r>
              <a:rPr lang="en-GB" sz="3200" b="1" dirty="0" smtClean="0">
                <a:effectLst>
                  <a:outerShdw blurRad="38100" dist="38100" dir="2700000" algn="tl">
                    <a:srgbClr val="000000">
                      <a:alpha val="43137"/>
                    </a:srgbClr>
                  </a:outerShdw>
                </a:effectLst>
              </a:rPr>
              <a:t>Background</a:t>
            </a:r>
            <a:endParaRPr lang="en-GB" b="1" dirty="0">
              <a:solidFill>
                <a:srgbClr val="3E454C"/>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474237"/>
            <a:ext cx="7886700" cy="4058942"/>
          </a:xfrm>
        </p:spPr>
        <p:txBody>
          <a:bodyPr>
            <a:normAutofit/>
          </a:bodyPr>
          <a:lstStyle/>
          <a:p>
            <a:pPr>
              <a:buFont typeface="Wingdings" panose="05000000000000000000" pitchFamily="2" charset="2"/>
              <a:buChar char="§"/>
            </a:pPr>
            <a:r>
              <a:rPr lang="en-GB" dirty="0">
                <a:solidFill>
                  <a:srgbClr val="3E454C"/>
                </a:solidFill>
              </a:rPr>
              <a:t> </a:t>
            </a:r>
            <a:r>
              <a:rPr lang="en-GB" dirty="0" smtClean="0">
                <a:solidFill>
                  <a:srgbClr val="3E454C"/>
                </a:solidFill>
              </a:rPr>
              <a:t>EU Funded Project.</a:t>
            </a:r>
          </a:p>
          <a:p>
            <a:pPr marL="0" indent="0">
              <a:buNone/>
            </a:pPr>
            <a:endParaRPr lang="en-GB" dirty="0" smtClean="0">
              <a:solidFill>
                <a:srgbClr val="3E454C"/>
              </a:solidFill>
            </a:endParaRPr>
          </a:p>
          <a:p>
            <a:pPr>
              <a:buFont typeface="Wingdings" panose="05000000000000000000" pitchFamily="2" charset="2"/>
              <a:buChar char="§"/>
            </a:pPr>
            <a:r>
              <a:rPr lang="en-GB" dirty="0" smtClean="0">
                <a:solidFill>
                  <a:srgbClr val="3E454C"/>
                </a:solidFill>
              </a:rPr>
              <a:t>Seeks to support the European Union’s Pact on Drug Trafficking.</a:t>
            </a:r>
          </a:p>
          <a:p>
            <a:pPr>
              <a:buFont typeface="Wingdings" panose="05000000000000000000" pitchFamily="2" charset="2"/>
              <a:buChar char="§"/>
            </a:pPr>
            <a:endParaRPr lang="en-GB" dirty="0">
              <a:solidFill>
                <a:srgbClr val="3E454C"/>
              </a:solidFill>
            </a:endParaRPr>
          </a:p>
          <a:p>
            <a:pPr>
              <a:buFont typeface="Wingdings" panose="05000000000000000000" pitchFamily="2" charset="2"/>
              <a:buChar char="§"/>
            </a:pPr>
            <a:r>
              <a:rPr lang="en-GB" dirty="0" smtClean="0">
                <a:solidFill>
                  <a:srgbClr val="3E454C"/>
                </a:solidFill>
              </a:rPr>
              <a:t> Identify key source countries for drug reception.</a:t>
            </a:r>
          </a:p>
          <a:p>
            <a:pPr marL="0" indent="0">
              <a:buNone/>
            </a:pPr>
            <a:endParaRPr lang="en-GB" dirty="0" smtClean="0">
              <a:solidFill>
                <a:srgbClr val="3E454C"/>
              </a:solidFill>
            </a:endParaRPr>
          </a:p>
          <a:p>
            <a:pPr>
              <a:buFont typeface="Wingdings" panose="05000000000000000000" pitchFamily="2" charset="2"/>
              <a:buChar char="§"/>
            </a:pPr>
            <a:r>
              <a:rPr lang="en-GB" dirty="0" smtClean="0">
                <a:solidFill>
                  <a:srgbClr val="3E454C"/>
                </a:solidFill>
              </a:rPr>
              <a:t>Project commenced January 2015.</a:t>
            </a:r>
          </a:p>
          <a:p>
            <a:pPr>
              <a:buFont typeface="Wingdings" panose="05000000000000000000" pitchFamily="2" charset="2"/>
              <a:buChar char="§"/>
            </a:pPr>
            <a:endParaRPr lang="en-GB" dirty="0">
              <a:solidFill>
                <a:srgbClr val="3E454C"/>
              </a:solidFill>
            </a:endParaRPr>
          </a:p>
          <a:p>
            <a:pPr>
              <a:buFont typeface="Wingdings" panose="05000000000000000000" pitchFamily="2" charset="2"/>
              <a:buChar char="§"/>
            </a:pPr>
            <a:r>
              <a:rPr lang="en-GB" dirty="0" smtClean="0">
                <a:solidFill>
                  <a:srgbClr val="3E454C"/>
                </a:solidFill>
              </a:rPr>
              <a:t>3 partner Member States from outset: Romania, Lithuania, Spain.</a:t>
            </a:r>
          </a:p>
          <a:p>
            <a:pPr>
              <a:buFont typeface="Wingdings" panose="05000000000000000000" pitchFamily="2" charset="2"/>
              <a:buChar char="§"/>
            </a:pPr>
            <a:endParaRPr lang="en-GB" dirty="0">
              <a:solidFill>
                <a:srgbClr val="3E454C"/>
              </a:solidFill>
            </a:endParaRPr>
          </a:p>
        </p:txBody>
      </p:sp>
    </p:spTree>
    <p:extLst>
      <p:ext uri="{BB962C8B-B14F-4D97-AF65-F5344CB8AC3E}">
        <p14:creationId xmlns:p14="http://schemas.microsoft.com/office/powerpoint/2010/main" val="60893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750"/>
                                        <p:tgtEl>
                                          <p:spTgt spid="3">
                                            <p:txEl>
                                              <p:pRg st="6" end="6"/>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smtClean="0">
                <a:solidFill>
                  <a:srgbClr val="3E454C"/>
                </a:solidFill>
                <a:effectLst>
                  <a:outerShdw blurRad="38100" dist="38100" dir="2700000" algn="tl">
                    <a:srgbClr val="000000">
                      <a:alpha val="43137"/>
                    </a:srgbClr>
                  </a:outerShdw>
                </a:effectLst>
              </a:rPr>
              <a:t>Workstream 1 – National Register Data</a:t>
            </a:r>
            <a:endParaRPr lang="en-GB" sz="3200" b="1" dirty="0">
              <a:solidFill>
                <a:srgbClr val="3E454C"/>
              </a:solidFill>
              <a:effectLst>
                <a:outerShdw blurRad="38100" dist="38100" dir="2700000" algn="tl">
                  <a:srgbClr val="000000">
                    <a:alpha val="43137"/>
                  </a:srgbClr>
                </a:outerShdw>
              </a:effectLst>
            </a:endParaRPr>
          </a:p>
        </p:txBody>
      </p:sp>
      <p:sp>
        <p:nvSpPr>
          <p:cNvPr id="4" name="Oval 3">
            <a:hlinkClick r:id="rId3" action="ppaction://program"/>
          </p:cNvPr>
          <p:cNvSpPr/>
          <p:nvPr/>
        </p:nvSpPr>
        <p:spPr>
          <a:xfrm>
            <a:off x="5214257" y="2074523"/>
            <a:ext cx="2971800" cy="2873828"/>
          </a:xfrm>
          <a:prstGeom prst="ellipse">
            <a:avLst/>
          </a:prstGeom>
          <a:solidFill>
            <a:srgbClr val="FF0000"/>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rPr>
              <a:t>Offence Codes</a:t>
            </a:r>
            <a:endParaRPr lang="en-GB" sz="3200" dirty="0">
              <a:solidFill>
                <a:schemeClr val="bg1"/>
              </a:solidFill>
            </a:endParaRPr>
          </a:p>
        </p:txBody>
      </p:sp>
      <p:sp>
        <p:nvSpPr>
          <p:cNvPr id="7" name="Oval 6">
            <a:hlinkClick r:id="rId4" action="ppaction://hlinkfile"/>
          </p:cNvPr>
          <p:cNvSpPr/>
          <p:nvPr/>
        </p:nvSpPr>
        <p:spPr>
          <a:xfrm>
            <a:off x="1175657" y="2074522"/>
            <a:ext cx="2939142" cy="2873829"/>
          </a:xfrm>
          <a:prstGeom prst="ellipse">
            <a:avLst/>
          </a:prstGeom>
          <a:solidFill>
            <a:srgbClr val="002060"/>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Date Parameters</a:t>
            </a:r>
            <a:endParaRPr lang="en-GB" sz="3200" dirty="0"/>
          </a:p>
        </p:txBody>
      </p:sp>
    </p:spTree>
    <p:extLst>
      <p:ext uri="{BB962C8B-B14F-4D97-AF65-F5344CB8AC3E}">
        <p14:creationId xmlns:p14="http://schemas.microsoft.com/office/powerpoint/2010/main" val="294360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6541"/>
            <a:ext cx="7886700" cy="703917"/>
          </a:xfrm>
        </p:spPr>
        <p:txBody>
          <a:bodyPr>
            <a:normAutofit/>
          </a:bodyPr>
          <a:lstStyle/>
          <a:p>
            <a:pPr algn="ctr"/>
            <a:r>
              <a:rPr lang="en-GB" sz="3200" b="1" dirty="0" smtClean="0">
                <a:effectLst>
                  <a:outerShdw blurRad="38100" dist="38100" dir="2700000" algn="tl">
                    <a:srgbClr val="000000">
                      <a:alpha val="43137"/>
                    </a:srgbClr>
                  </a:outerShdw>
                </a:effectLst>
              </a:rPr>
              <a:t>UK National Criminal Register (PNC)</a:t>
            </a:r>
            <a:endParaRPr lang="en-GB" sz="32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3727148"/>
              </p:ext>
            </p:extLst>
          </p:nvPr>
        </p:nvGraphicFramePr>
        <p:xfrm>
          <a:off x="830067" y="2285999"/>
          <a:ext cx="5027526" cy="3630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0" y="756974"/>
            <a:ext cx="6699564" cy="1600743"/>
            <a:chOff x="-147364" y="56362"/>
            <a:chExt cx="4683868" cy="1520060"/>
          </a:xfrm>
          <a:scene3d>
            <a:camera prst="orthographicFront"/>
            <a:lightRig rig="threePt" dir="t">
              <a:rot lat="0" lon="0" rev="7500000"/>
            </a:lightRig>
          </a:scene3d>
        </p:grpSpPr>
        <p:sp>
          <p:nvSpPr>
            <p:cNvPr id="7" name="Trapezoid 6"/>
            <p:cNvSpPr/>
            <p:nvPr/>
          </p:nvSpPr>
          <p:spPr>
            <a:xfrm rot="10800000">
              <a:off x="-147364" y="56362"/>
              <a:ext cx="4683868" cy="1520059"/>
            </a:xfrm>
            <a:prstGeom prst="trapezoid">
              <a:avLst>
                <a:gd name="adj" fmla="val 4974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rapezoid 4"/>
            <p:cNvSpPr/>
            <p:nvPr/>
          </p:nvSpPr>
          <p:spPr>
            <a:xfrm>
              <a:off x="793888" y="56363"/>
              <a:ext cx="2948727" cy="1520059"/>
            </a:xfrm>
            <a:prstGeom prst="rect">
              <a:avLst/>
            </a:prstGeom>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1866900">
                <a:lnSpc>
                  <a:spcPct val="90000"/>
                </a:lnSpc>
                <a:spcAft>
                  <a:spcPct val="35000"/>
                </a:spcAft>
                <a:defRPr/>
              </a:pPr>
              <a:r>
                <a:rPr lang="en-GB" sz="6000" dirty="0">
                  <a:solidFill>
                    <a:schemeClr val="tx1"/>
                  </a:solidFill>
                </a:rPr>
                <a:t>68,460,000</a:t>
              </a:r>
            </a:p>
          </p:txBody>
        </p:sp>
      </p:grpSp>
      <p:sp>
        <p:nvSpPr>
          <p:cNvPr id="9" name="TextBox 8"/>
          <p:cNvSpPr txBox="1">
            <a:spLocks noChangeArrowheads="1"/>
          </p:cNvSpPr>
          <p:nvPr/>
        </p:nvSpPr>
        <p:spPr bwMode="auto">
          <a:xfrm>
            <a:off x="6278563" y="1435100"/>
            <a:ext cx="2865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dirty="0">
                <a:latin typeface="+mn-lt"/>
              </a:rPr>
              <a:t>Rows of data received from PNC</a:t>
            </a:r>
          </a:p>
        </p:txBody>
      </p:sp>
      <p:sp>
        <p:nvSpPr>
          <p:cNvPr id="10" name="TextBox 9"/>
          <p:cNvSpPr txBox="1">
            <a:spLocks noChangeArrowheads="1"/>
          </p:cNvSpPr>
          <p:nvPr/>
        </p:nvSpPr>
        <p:spPr bwMode="auto">
          <a:xfrm>
            <a:off x="5422900" y="2873375"/>
            <a:ext cx="377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dirty="0">
                <a:latin typeface="+mn-lt"/>
              </a:rPr>
              <a:t>Offences </a:t>
            </a:r>
            <a:r>
              <a:rPr lang="en-GB" altLang="en-US" sz="1400" dirty="0" smtClean="0">
                <a:latin typeface="+mn-lt"/>
              </a:rPr>
              <a:t>sent </a:t>
            </a:r>
            <a:r>
              <a:rPr lang="en-GB" altLang="en-US" sz="1400" dirty="0">
                <a:latin typeface="+mn-lt"/>
              </a:rPr>
              <a:t>from PNC Services</a:t>
            </a:r>
          </a:p>
        </p:txBody>
      </p:sp>
      <p:sp>
        <p:nvSpPr>
          <p:cNvPr id="11" name="TextBox 10"/>
          <p:cNvSpPr txBox="1">
            <a:spLocks noChangeArrowheads="1"/>
          </p:cNvSpPr>
          <p:nvPr/>
        </p:nvSpPr>
        <p:spPr bwMode="auto">
          <a:xfrm>
            <a:off x="4816475" y="4211638"/>
            <a:ext cx="3490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dirty="0">
                <a:latin typeface="+mn-lt"/>
              </a:rPr>
              <a:t>40 PNC ‘umbrella’ codes (2011 – 2014) </a:t>
            </a:r>
          </a:p>
        </p:txBody>
      </p:sp>
      <p:sp>
        <p:nvSpPr>
          <p:cNvPr id="12" name="TextBox 11"/>
          <p:cNvSpPr txBox="1">
            <a:spLocks noChangeArrowheads="1"/>
          </p:cNvSpPr>
          <p:nvPr/>
        </p:nvSpPr>
        <p:spPr bwMode="auto">
          <a:xfrm>
            <a:off x="4020855" y="5241926"/>
            <a:ext cx="3673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dirty="0">
                <a:latin typeface="+mn-lt"/>
              </a:rPr>
              <a:t>Specified </a:t>
            </a:r>
            <a:r>
              <a:rPr lang="en-GB" altLang="en-US" sz="1400" b="1" dirty="0">
                <a:solidFill>
                  <a:srgbClr val="FF0000"/>
                </a:solidFill>
                <a:latin typeface="+mn-lt"/>
              </a:rPr>
              <a:t>Heroin</a:t>
            </a:r>
            <a:r>
              <a:rPr lang="en-GB" altLang="en-US" sz="1400" dirty="0">
                <a:solidFill>
                  <a:srgbClr val="FF0000"/>
                </a:solidFill>
                <a:latin typeface="+mn-lt"/>
              </a:rPr>
              <a:t> </a:t>
            </a:r>
            <a:r>
              <a:rPr lang="en-GB" altLang="en-US" sz="1400" dirty="0">
                <a:latin typeface="+mn-lt"/>
              </a:rPr>
              <a:t>and </a:t>
            </a:r>
            <a:r>
              <a:rPr lang="en-GB" altLang="en-US" sz="1400" b="1" dirty="0">
                <a:solidFill>
                  <a:srgbClr val="FF0000"/>
                </a:solidFill>
                <a:latin typeface="+mn-lt"/>
              </a:rPr>
              <a:t>Cocaine</a:t>
            </a:r>
            <a:r>
              <a:rPr lang="en-GB" altLang="en-US" sz="1400" dirty="0">
                <a:solidFill>
                  <a:srgbClr val="FF0000"/>
                </a:solidFill>
                <a:latin typeface="+mn-lt"/>
              </a:rPr>
              <a:t> </a:t>
            </a:r>
            <a:r>
              <a:rPr lang="en-GB" altLang="en-US" sz="1400" dirty="0">
                <a:latin typeface="+mn-lt"/>
              </a:rPr>
              <a:t>offences</a:t>
            </a:r>
          </a:p>
        </p:txBody>
      </p:sp>
    </p:spTree>
    <p:extLst>
      <p:ext uri="{BB962C8B-B14F-4D97-AF65-F5344CB8AC3E}">
        <p14:creationId xmlns:p14="http://schemas.microsoft.com/office/powerpoint/2010/main" val="127525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626957"/>
          </a:xfrm>
        </p:spPr>
        <p:txBody>
          <a:bodyPr>
            <a:noAutofit/>
          </a:bodyPr>
          <a:lstStyle/>
          <a:p>
            <a:pPr algn="ctr"/>
            <a:r>
              <a:rPr lang="en-GB" altLang="en-US" sz="3200" dirty="0">
                <a:effectLst>
                  <a:outerShdw blurRad="38100" dist="38100" dir="2700000" algn="tl">
                    <a:srgbClr val="000000">
                      <a:alpha val="43137"/>
                    </a:srgbClr>
                  </a:outerShdw>
                </a:effectLst>
              </a:rPr>
              <a:t>Work Stream </a:t>
            </a:r>
            <a:r>
              <a:rPr lang="en-GB" altLang="en-US" sz="3200" dirty="0" smtClean="0">
                <a:effectLst>
                  <a:outerShdw blurRad="38100" dist="38100" dir="2700000" algn="tl">
                    <a:srgbClr val="000000">
                      <a:alpha val="43137"/>
                    </a:srgbClr>
                  </a:outerShdw>
                </a:effectLst>
              </a:rPr>
              <a:t>2 - </a:t>
            </a:r>
            <a:r>
              <a:rPr lang="en-US" altLang="en-US" sz="3200" dirty="0"/>
              <a:t>Im</a:t>
            </a:r>
            <a:r>
              <a:rPr lang="en-GB" altLang="en-US" sz="3200" dirty="0"/>
              <a:t>plement an IT capability to efficiently extract offence and conviction data from ACRO systems.</a:t>
            </a:r>
            <a:br>
              <a:rPr lang="en-GB" altLang="en-US" sz="3200" dirty="0"/>
            </a:br>
            <a:endParaRPr lang="en-GB" sz="3200" b="1" dirty="0">
              <a:solidFill>
                <a:srgbClr val="3E454C"/>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992086"/>
            <a:ext cx="7886700" cy="3763255"/>
          </a:xfrm>
        </p:spPr>
        <p:txBody>
          <a:bodyPr>
            <a:normAutofit/>
          </a:bodyPr>
          <a:lstStyle/>
          <a:p>
            <a:pPr>
              <a:buFont typeface="Wingdings" panose="05000000000000000000" pitchFamily="2" charset="2"/>
              <a:buChar char="§"/>
            </a:pPr>
            <a:r>
              <a:rPr lang="en-GB" altLang="en-US" sz="2800" dirty="0"/>
              <a:t>Potential to utilise Microsoft Excel 2013 </a:t>
            </a:r>
            <a:r>
              <a:rPr lang="en-GB" altLang="en-US" sz="2800" dirty="0" smtClean="0"/>
              <a:t>products:</a:t>
            </a:r>
          </a:p>
          <a:p>
            <a:pPr>
              <a:buFont typeface="Wingdings" panose="05000000000000000000" pitchFamily="2" charset="2"/>
              <a:buChar char="§"/>
            </a:pPr>
            <a:endParaRPr lang="en-GB" altLang="en-US" sz="2800" dirty="0"/>
          </a:p>
          <a:p>
            <a:pPr>
              <a:buFont typeface="Wingdings" panose="05000000000000000000" pitchFamily="2" charset="2"/>
              <a:buChar char="§"/>
            </a:pPr>
            <a:r>
              <a:rPr lang="en-GB" altLang="en-US" sz="2800" dirty="0" smtClean="0"/>
              <a:t>Benefits</a:t>
            </a:r>
            <a:r>
              <a:rPr lang="en-GB" altLang="en-US" sz="2800" dirty="0"/>
              <a:t>:</a:t>
            </a:r>
          </a:p>
          <a:p>
            <a:pPr lvl="1">
              <a:buFontTx/>
              <a:buChar char="-"/>
            </a:pPr>
            <a:r>
              <a:rPr lang="en-GB" altLang="en-US" sz="2800" dirty="0" smtClean="0"/>
              <a:t>Compatible </a:t>
            </a:r>
            <a:r>
              <a:rPr lang="en-GB" altLang="en-US" sz="2800" dirty="0"/>
              <a:t>with most data systems across the </a:t>
            </a:r>
            <a:r>
              <a:rPr lang="en-GB" altLang="en-US" sz="2800" dirty="0" smtClean="0"/>
              <a:t>EU</a:t>
            </a:r>
          </a:p>
          <a:p>
            <a:pPr lvl="1">
              <a:buFontTx/>
              <a:buChar char="-"/>
            </a:pPr>
            <a:r>
              <a:rPr lang="en-GB" altLang="en-US" sz="2800" dirty="0" smtClean="0"/>
              <a:t>Cost </a:t>
            </a:r>
            <a:r>
              <a:rPr lang="en-US" altLang="en-US" sz="2800" dirty="0" smtClean="0"/>
              <a:t>effective</a:t>
            </a:r>
          </a:p>
          <a:p>
            <a:pPr lvl="1">
              <a:buFontTx/>
              <a:buChar char="-"/>
            </a:pPr>
            <a:r>
              <a:rPr lang="en-GB" altLang="en-US" sz="2800" dirty="0" smtClean="0"/>
              <a:t>Allows </a:t>
            </a:r>
            <a:r>
              <a:rPr lang="en-GB" altLang="en-US" sz="2800" dirty="0"/>
              <a:t>quick time analysis of </a:t>
            </a:r>
            <a:r>
              <a:rPr lang="en-GB" altLang="en-US" sz="2800" dirty="0" smtClean="0"/>
              <a:t>data</a:t>
            </a:r>
          </a:p>
          <a:p>
            <a:pPr lvl="1">
              <a:buFontTx/>
              <a:buChar char="-"/>
            </a:pPr>
            <a:r>
              <a:rPr lang="en-GB" altLang="en-US" sz="2800" dirty="0" smtClean="0"/>
              <a:t>Enables </a:t>
            </a:r>
            <a:r>
              <a:rPr lang="en-GB" altLang="en-US" sz="2800" dirty="0"/>
              <a:t>project team to map criminal </a:t>
            </a:r>
            <a:r>
              <a:rPr lang="en-GB" altLang="en-US" sz="2800" dirty="0" smtClean="0"/>
              <a:t>record</a:t>
            </a:r>
            <a:r>
              <a:rPr lang="en-US" altLang="en-US" sz="2800" dirty="0" smtClean="0"/>
              <a:t> </a:t>
            </a:r>
            <a:r>
              <a:rPr lang="en-GB" altLang="en-US" sz="2800" dirty="0" smtClean="0"/>
              <a:t>information</a:t>
            </a:r>
            <a:endParaRPr lang="en-GB" altLang="en-US" sz="2800" dirty="0"/>
          </a:p>
          <a:p>
            <a:endParaRPr lang="en-GB" dirty="0">
              <a:solidFill>
                <a:srgbClr val="3E454C"/>
              </a:solidFill>
            </a:endParaRPr>
          </a:p>
        </p:txBody>
      </p:sp>
    </p:spTree>
    <p:extLst>
      <p:ext uri="{BB962C8B-B14F-4D97-AF65-F5344CB8AC3E}">
        <p14:creationId xmlns:p14="http://schemas.microsoft.com/office/powerpoint/2010/main" val="43650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450659"/>
          </a:xfrm>
        </p:spPr>
        <p:txBody>
          <a:bodyPr>
            <a:noAutofit/>
          </a:bodyPr>
          <a:lstStyle/>
          <a:p>
            <a:pPr algn="ctr"/>
            <a:r>
              <a:rPr lang="en-GB" altLang="en-US" sz="3200" dirty="0">
                <a:effectLst>
                  <a:outerShdw blurRad="38100" dist="38100" dir="2700000" algn="tl">
                    <a:srgbClr val="000000">
                      <a:alpha val="43137"/>
                    </a:srgbClr>
                  </a:outerShdw>
                </a:effectLst>
              </a:rPr>
              <a:t>Work Stream </a:t>
            </a:r>
            <a:r>
              <a:rPr lang="en-GB" altLang="en-US" sz="3200" dirty="0" smtClean="0">
                <a:effectLst>
                  <a:outerShdw blurRad="38100" dist="38100" dir="2700000" algn="tl">
                    <a:srgbClr val="000000">
                      <a:alpha val="43137"/>
                    </a:srgbClr>
                  </a:outerShdw>
                </a:effectLst>
              </a:rPr>
              <a:t>2</a:t>
            </a:r>
            <a:br>
              <a:rPr lang="en-GB" altLang="en-US" sz="3200" dirty="0" smtClean="0">
                <a:effectLst>
                  <a:outerShdw blurRad="38100" dist="38100" dir="2700000" algn="tl">
                    <a:srgbClr val="000000">
                      <a:alpha val="43137"/>
                    </a:srgbClr>
                  </a:outerShdw>
                </a:effectLst>
              </a:rPr>
            </a:br>
            <a:r>
              <a:rPr lang="en-GB" altLang="en-US" sz="3200" dirty="0" smtClean="0">
                <a:effectLst>
                  <a:outerShdw blurRad="38100" dist="38100" dir="2700000" algn="tl">
                    <a:srgbClr val="000000">
                      <a:alpha val="43137"/>
                    </a:srgbClr>
                  </a:outerShdw>
                </a:effectLst>
              </a:rPr>
              <a:t>Power Business Intelligence (BI)</a:t>
            </a:r>
            <a:endParaRPr lang="en-GB" sz="3200" b="1" dirty="0">
              <a:solidFill>
                <a:srgbClr val="3E454C"/>
              </a:solidFill>
              <a:effectLst>
                <a:outerShdw blurRad="38100" dist="38100" dir="2700000" algn="tl">
                  <a:srgbClr val="000000">
                    <a:alpha val="43137"/>
                  </a:srgbClr>
                </a:outerShdw>
              </a:effectLst>
              <a:latin typeface="+mn-lt"/>
            </a:endParaRPr>
          </a:p>
        </p:txBody>
      </p:sp>
      <p:pic>
        <p:nvPicPr>
          <p:cNvPr id="3" name="Picture 2"/>
          <p:cNvPicPr>
            <a:picLocks noChangeAspect="1"/>
          </p:cNvPicPr>
          <p:nvPr/>
        </p:nvPicPr>
        <p:blipFill>
          <a:blip r:embed="rId3"/>
          <a:stretch>
            <a:fillRect/>
          </a:stretch>
        </p:blipFill>
        <p:spPr>
          <a:xfrm>
            <a:off x="868359" y="1114424"/>
            <a:ext cx="7407282" cy="487816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0101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2168171"/>
            <a:ext cx="7886700" cy="1092968"/>
          </a:xfrm>
        </p:spPr>
        <p:txBody>
          <a:bodyPr>
            <a:normAutofit/>
          </a:bodyPr>
          <a:lstStyle/>
          <a:p>
            <a:pPr algn="ctr"/>
            <a:r>
              <a:rPr lang="en-GB" sz="3200" b="1" dirty="0" smtClean="0">
                <a:effectLst>
                  <a:outerShdw blurRad="38100" dist="38100" dir="2700000" algn="tl">
                    <a:srgbClr val="000000">
                      <a:alpha val="43137"/>
                    </a:srgbClr>
                  </a:outerShdw>
                </a:effectLst>
              </a:rPr>
              <a:t>Analytical Highlights</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079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30"/>
            <a:ext cx="7886700" cy="1092968"/>
          </a:xfrm>
        </p:spPr>
        <p:txBody>
          <a:bodyPr>
            <a:normAutofit/>
          </a:bodyPr>
          <a:lstStyle/>
          <a:p>
            <a:pPr algn="ctr"/>
            <a:r>
              <a:rPr lang="en-GB" sz="3200" b="1" dirty="0" smtClean="0">
                <a:effectLst>
                  <a:outerShdw blurRad="38100" dist="38100" dir="2700000" algn="tl">
                    <a:srgbClr val="000000">
                      <a:alpha val="43137"/>
                    </a:srgbClr>
                  </a:outerShdw>
                </a:effectLst>
              </a:rPr>
              <a:t>Influencing Factors</a:t>
            </a:r>
            <a:endParaRPr lang="en-GB" sz="3200"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1008602829"/>
              </p:ext>
            </p:extLst>
          </p:nvPr>
        </p:nvGraphicFramePr>
        <p:xfrm>
          <a:off x="628650" y="1301262"/>
          <a:ext cx="7886700" cy="436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94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graphicEl>
                                              <a:dgm id="{D9DE6AD2-A8AB-429C-A07C-B7D5EF1B4963}"/>
                                            </p:graphicEl>
                                          </p:spTgt>
                                        </p:tgtEl>
                                        <p:attrNameLst>
                                          <p:attrName>style.visibility</p:attrName>
                                        </p:attrNameLst>
                                      </p:cBhvr>
                                      <p:to>
                                        <p:strVal val="visible"/>
                                      </p:to>
                                    </p:set>
                                    <p:animEffect transition="in" filter="fade">
                                      <p:cBhvr>
                                        <p:cTn id="11" dur="500"/>
                                        <p:tgtEl>
                                          <p:spTgt spid="5">
                                            <p:graphicEl>
                                              <a:dgm id="{D9DE6AD2-A8AB-429C-A07C-B7D5EF1B4963}"/>
                                            </p:graphic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5">
                                            <p:graphicEl>
                                              <a:dgm id="{91F92DF8-B0EB-43DB-9C26-04E05598139B}"/>
                                            </p:graphicEl>
                                          </p:spTgt>
                                        </p:tgtEl>
                                        <p:attrNameLst>
                                          <p:attrName>style.visibility</p:attrName>
                                        </p:attrNameLst>
                                      </p:cBhvr>
                                      <p:to>
                                        <p:strVal val="visible"/>
                                      </p:to>
                                    </p:set>
                                    <p:animEffect transition="in" filter="fade">
                                      <p:cBhvr>
                                        <p:cTn id="15" dur="500"/>
                                        <p:tgtEl>
                                          <p:spTgt spid="5">
                                            <p:graphicEl>
                                              <a:dgm id="{91F92DF8-B0EB-43DB-9C26-04E05598139B}"/>
                                            </p:graphic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5">
                                            <p:graphicEl>
                                              <a:dgm id="{16616BC0-5294-410C-992E-AAB0760F9FDA}"/>
                                            </p:graphicEl>
                                          </p:spTgt>
                                        </p:tgtEl>
                                        <p:attrNameLst>
                                          <p:attrName>style.visibility</p:attrName>
                                        </p:attrNameLst>
                                      </p:cBhvr>
                                      <p:to>
                                        <p:strVal val="visible"/>
                                      </p:to>
                                    </p:set>
                                    <p:animEffect transition="in" filter="fade">
                                      <p:cBhvr>
                                        <p:cTn id="19" dur="500"/>
                                        <p:tgtEl>
                                          <p:spTgt spid="5">
                                            <p:graphicEl>
                                              <a:dgm id="{16616BC0-5294-410C-992E-AAB0760F9FDA}"/>
                                            </p:graphic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5">
                                            <p:graphicEl>
                                              <a:dgm id="{64AACEDB-65ED-4884-805B-613B6BC79EAB}"/>
                                            </p:graphicEl>
                                          </p:spTgt>
                                        </p:tgtEl>
                                        <p:attrNameLst>
                                          <p:attrName>style.visibility</p:attrName>
                                        </p:attrNameLst>
                                      </p:cBhvr>
                                      <p:to>
                                        <p:strVal val="visible"/>
                                      </p:to>
                                    </p:set>
                                    <p:animEffect transition="in" filter="fade">
                                      <p:cBhvr>
                                        <p:cTn id="23" dur="500"/>
                                        <p:tgtEl>
                                          <p:spTgt spid="5">
                                            <p:graphicEl>
                                              <a:dgm id="{64AACEDB-65ED-4884-805B-613B6BC79EAB}"/>
                                            </p:graphic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5">
                                            <p:graphicEl>
                                              <a:dgm id="{1083EDF0-DD70-4D4D-A2BC-B730A866579D}"/>
                                            </p:graphicEl>
                                          </p:spTgt>
                                        </p:tgtEl>
                                        <p:attrNameLst>
                                          <p:attrName>style.visibility</p:attrName>
                                        </p:attrNameLst>
                                      </p:cBhvr>
                                      <p:to>
                                        <p:strVal val="visible"/>
                                      </p:to>
                                    </p:set>
                                    <p:animEffect transition="in" filter="fade">
                                      <p:cBhvr>
                                        <p:cTn id="27" dur="500"/>
                                        <p:tgtEl>
                                          <p:spTgt spid="5">
                                            <p:graphicEl>
                                              <a:dgm id="{1083EDF0-DD70-4D4D-A2BC-B730A866579D}"/>
                                            </p:graphic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5">
                                            <p:graphicEl>
                                              <a:dgm id="{CA59D67D-8C96-4E80-B860-D08D2A7E8E19}"/>
                                            </p:graphicEl>
                                          </p:spTgt>
                                        </p:tgtEl>
                                        <p:attrNameLst>
                                          <p:attrName>style.visibility</p:attrName>
                                        </p:attrNameLst>
                                      </p:cBhvr>
                                      <p:to>
                                        <p:strVal val="visible"/>
                                      </p:to>
                                    </p:set>
                                    <p:animEffect transition="in" filter="fade">
                                      <p:cBhvr>
                                        <p:cTn id="31" dur="500"/>
                                        <p:tgtEl>
                                          <p:spTgt spid="5">
                                            <p:graphicEl>
                                              <a:dgm id="{CA59D67D-8C96-4E80-B860-D08D2A7E8E19}"/>
                                            </p:graphicEl>
                                          </p:spTgt>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5">
                                            <p:graphicEl>
                                              <a:dgm id="{147D92AE-C70C-4A33-8514-54424CC92743}"/>
                                            </p:graphicEl>
                                          </p:spTgt>
                                        </p:tgtEl>
                                        <p:attrNameLst>
                                          <p:attrName>style.visibility</p:attrName>
                                        </p:attrNameLst>
                                      </p:cBhvr>
                                      <p:to>
                                        <p:strVal val="visible"/>
                                      </p:to>
                                    </p:set>
                                    <p:animEffect transition="in" filter="fade">
                                      <p:cBhvr>
                                        <p:cTn id="35" dur="500"/>
                                        <p:tgtEl>
                                          <p:spTgt spid="5">
                                            <p:graphicEl>
                                              <a:dgm id="{147D92AE-C70C-4A33-8514-54424CC92743}"/>
                                            </p:graphicEl>
                                          </p:spTgt>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5">
                                            <p:graphicEl>
                                              <a:dgm id="{BF677A1C-94DF-47DE-B409-6ADA43D90550}"/>
                                            </p:graphicEl>
                                          </p:spTgt>
                                        </p:tgtEl>
                                        <p:attrNameLst>
                                          <p:attrName>style.visibility</p:attrName>
                                        </p:attrNameLst>
                                      </p:cBhvr>
                                      <p:to>
                                        <p:strVal val="visible"/>
                                      </p:to>
                                    </p:set>
                                    <p:animEffect transition="in" filter="fade">
                                      <p:cBhvr>
                                        <p:cTn id="39" dur="500"/>
                                        <p:tgtEl>
                                          <p:spTgt spid="5">
                                            <p:graphicEl>
                                              <a:dgm id="{BF677A1C-94DF-47DE-B409-6ADA43D90550}"/>
                                            </p:graphicEl>
                                          </p:spTgt>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5">
                                            <p:graphicEl>
                                              <a:dgm id="{FBDC1280-54D8-4C34-A301-043095731F32}"/>
                                            </p:graphicEl>
                                          </p:spTgt>
                                        </p:tgtEl>
                                        <p:attrNameLst>
                                          <p:attrName>style.visibility</p:attrName>
                                        </p:attrNameLst>
                                      </p:cBhvr>
                                      <p:to>
                                        <p:strVal val="visible"/>
                                      </p:to>
                                    </p:set>
                                    <p:animEffect transition="in" filter="fade">
                                      <p:cBhvr>
                                        <p:cTn id="43" dur="500"/>
                                        <p:tgtEl>
                                          <p:spTgt spid="5">
                                            <p:graphicEl>
                                              <a:dgm id="{FBDC1280-54D8-4C34-A301-043095731F32}"/>
                                            </p:graphicEl>
                                          </p:spTgt>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5">
                                            <p:graphicEl>
                                              <a:dgm id="{CAC5E5E3-4B2C-459B-91EB-136036A55F59}"/>
                                            </p:graphicEl>
                                          </p:spTgt>
                                        </p:tgtEl>
                                        <p:attrNameLst>
                                          <p:attrName>style.visibility</p:attrName>
                                        </p:attrNameLst>
                                      </p:cBhvr>
                                      <p:to>
                                        <p:strVal val="visible"/>
                                      </p:to>
                                    </p:set>
                                    <p:animEffect transition="in" filter="fade">
                                      <p:cBhvr>
                                        <p:cTn id="47" dur="500"/>
                                        <p:tgtEl>
                                          <p:spTgt spid="5">
                                            <p:graphicEl>
                                              <a:dgm id="{CAC5E5E3-4B2C-459B-91EB-136036A55F59}"/>
                                            </p:graphicEl>
                                          </p:spTgt>
                                        </p:tgtEl>
                                      </p:cBhvr>
                                    </p:animEffect>
                                  </p:childTnLst>
                                </p:cTn>
                              </p:par>
                            </p:childTnLst>
                          </p:cTn>
                        </p:par>
                        <p:par>
                          <p:cTn id="48" fill="hold">
                            <p:stCondLst>
                              <p:cond delay="5750"/>
                            </p:stCondLst>
                            <p:childTnLst>
                              <p:par>
                                <p:cTn id="49" presetID="10" presetClass="entr" presetSubtype="0" fill="hold" grpId="0" nodeType="afterEffect">
                                  <p:stCondLst>
                                    <p:cond delay="0"/>
                                  </p:stCondLst>
                                  <p:childTnLst>
                                    <p:set>
                                      <p:cBhvr>
                                        <p:cTn id="50" dur="1" fill="hold">
                                          <p:stCondLst>
                                            <p:cond delay="0"/>
                                          </p:stCondLst>
                                        </p:cTn>
                                        <p:tgtEl>
                                          <p:spTgt spid="5">
                                            <p:graphicEl>
                                              <a:dgm id="{51C80C52-885F-4C3C-BB45-603FA714C509}"/>
                                            </p:graphicEl>
                                          </p:spTgt>
                                        </p:tgtEl>
                                        <p:attrNameLst>
                                          <p:attrName>style.visibility</p:attrName>
                                        </p:attrNameLst>
                                      </p:cBhvr>
                                      <p:to>
                                        <p:strVal val="visible"/>
                                      </p:to>
                                    </p:set>
                                    <p:animEffect transition="in" filter="fade">
                                      <p:cBhvr>
                                        <p:cTn id="51" dur="500"/>
                                        <p:tgtEl>
                                          <p:spTgt spid="5">
                                            <p:graphicEl>
                                              <a:dgm id="{51C80C52-885F-4C3C-BB45-603FA714C5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4"/>
          <p:cNvSpPr>
            <a:spLocks noChangeArrowheads="1"/>
          </p:cNvSpPr>
          <p:nvPr/>
        </p:nvSpPr>
        <p:spPr bwMode="auto">
          <a:xfrm>
            <a:off x="-1" y="-1"/>
            <a:ext cx="122553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909719" y="700310"/>
            <a:ext cx="5172570" cy="584775"/>
          </a:xfrm>
          <a:prstGeom prst="rect">
            <a:avLst/>
          </a:prstGeom>
        </p:spPr>
        <p:txBody>
          <a:bodyPr wrap="none">
            <a:spAutoFit/>
          </a:bodyPr>
          <a:lstStyle/>
          <a:p>
            <a:pPr algn="ctr"/>
            <a:r>
              <a:rPr lang="en-GB" sz="3200" b="1" dirty="0">
                <a:effectLst>
                  <a:outerShdw blurRad="38100" dist="38100" dir="2700000" algn="tl">
                    <a:srgbClr val="000000">
                      <a:alpha val="43137"/>
                    </a:srgbClr>
                  </a:outerShdw>
                </a:effectLst>
                <a:latin typeface="+mj-lt"/>
              </a:rPr>
              <a:t>Summary – Why Analyse ECRIS</a:t>
            </a:r>
          </a:p>
        </p:txBody>
      </p:sp>
      <p:graphicFrame>
        <p:nvGraphicFramePr>
          <p:cNvPr id="4" name="Diagram 3"/>
          <p:cNvGraphicFramePr/>
          <p:nvPr>
            <p:extLst>
              <p:ext uri="{D42A27DB-BD31-4B8C-83A1-F6EECF244321}">
                <p14:modId xmlns:p14="http://schemas.microsoft.com/office/powerpoint/2010/main" val="556661649"/>
              </p:ext>
            </p:extLst>
          </p:nvPr>
        </p:nvGraphicFramePr>
        <p:xfrm>
          <a:off x="363415" y="1285085"/>
          <a:ext cx="8135816" cy="47171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678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987E149-0A02-463B-BB67-BD1BD99C85A4}"/>
                                            </p:graphicEl>
                                          </p:spTgt>
                                        </p:tgtEl>
                                        <p:attrNameLst>
                                          <p:attrName>style.visibility</p:attrName>
                                        </p:attrNameLst>
                                      </p:cBhvr>
                                      <p:to>
                                        <p:strVal val="visible"/>
                                      </p:to>
                                    </p:set>
                                    <p:animEffect transition="in" filter="fade">
                                      <p:cBhvr>
                                        <p:cTn id="12" dur="750"/>
                                        <p:tgtEl>
                                          <p:spTgt spid="4">
                                            <p:graphicEl>
                                              <a:dgm id="{3987E149-0A02-463B-BB67-BD1BD99C85A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6127FFF-B5D4-4C8C-AD76-8A2553B0E08D}"/>
                                            </p:graphicEl>
                                          </p:spTgt>
                                        </p:tgtEl>
                                        <p:attrNameLst>
                                          <p:attrName>style.visibility</p:attrName>
                                        </p:attrNameLst>
                                      </p:cBhvr>
                                      <p:to>
                                        <p:strVal val="visible"/>
                                      </p:to>
                                    </p:set>
                                    <p:animEffect transition="in" filter="fade">
                                      <p:cBhvr>
                                        <p:cTn id="15" dur="750"/>
                                        <p:tgtEl>
                                          <p:spTgt spid="4">
                                            <p:graphicEl>
                                              <a:dgm id="{96127FFF-B5D4-4C8C-AD76-8A2553B0E08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81BF12C-0B36-48B9-8FEE-356D0A04D458}"/>
                                            </p:graphicEl>
                                          </p:spTgt>
                                        </p:tgtEl>
                                        <p:attrNameLst>
                                          <p:attrName>style.visibility</p:attrName>
                                        </p:attrNameLst>
                                      </p:cBhvr>
                                      <p:to>
                                        <p:strVal val="visible"/>
                                      </p:to>
                                    </p:set>
                                    <p:animEffect transition="in" filter="fade">
                                      <p:cBhvr>
                                        <p:cTn id="18" dur="750"/>
                                        <p:tgtEl>
                                          <p:spTgt spid="4">
                                            <p:graphicEl>
                                              <a:dgm id="{581BF12C-0B36-48B9-8FEE-356D0A04D45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9DDF93F-4ED6-48A7-89DD-2407285CAE32}"/>
                                            </p:graphicEl>
                                          </p:spTgt>
                                        </p:tgtEl>
                                        <p:attrNameLst>
                                          <p:attrName>style.visibility</p:attrName>
                                        </p:attrNameLst>
                                      </p:cBhvr>
                                      <p:to>
                                        <p:strVal val="visible"/>
                                      </p:to>
                                    </p:set>
                                    <p:animEffect transition="in" filter="fade">
                                      <p:cBhvr>
                                        <p:cTn id="23" dur="750"/>
                                        <p:tgtEl>
                                          <p:spTgt spid="4">
                                            <p:graphicEl>
                                              <a:dgm id="{69DDF93F-4ED6-48A7-89DD-2407285CAE3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7E154438-E42A-466E-A44F-883E9D5AE215}"/>
                                            </p:graphicEl>
                                          </p:spTgt>
                                        </p:tgtEl>
                                        <p:attrNameLst>
                                          <p:attrName>style.visibility</p:attrName>
                                        </p:attrNameLst>
                                      </p:cBhvr>
                                      <p:to>
                                        <p:strVal val="visible"/>
                                      </p:to>
                                    </p:set>
                                    <p:animEffect transition="in" filter="fade">
                                      <p:cBhvr>
                                        <p:cTn id="26" dur="750"/>
                                        <p:tgtEl>
                                          <p:spTgt spid="4">
                                            <p:graphicEl>
                                              <a:dgm id="{7E154438-E42A-466E-A44F-883E9D5AE215}"/>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73887071-BABC-4E23-805F-44EE91CAD2A2}"/>
                                            </p:graphicEl>
                                          </p:spTgt>
                                        </p:tgtEl>
                                        <p:attrNameLst>
                                          <p:attrName>style.visibility</p:attrName>
                                        </p:attrNameLst>
                                      </p:cBhvr>
                                      <p:to>
                                        <p:strVal val="visible"/>
                                      </p:to>
                                    </p:set>
                                    <p:animEffect transition="in" filter="fade">
                                      <p:cBhvr>
                                        <p:cTn id="29" dur="750"/>
                                        <p:tgtEl>
                                          <p:spTgt spid="4">
                                            <p:graphicEl>
                                              <a:dgm id="{73887071-BABC-4E23-805F-44EE91CAD2A2}"/>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FC17552D-A08E-4A0F-981D-54E22F22071E}"/>
                                            </p:graphicEl>
                                          </p:spTgt>
                                        </p:tgtEl>
                                        <p:attrNameLst>
                                          <p:attrName>style.visibility</p:attrName>
                                        </p:attrNameLst>
                                      </p:cBhvr>
                                      <p:to>
                                        <p:strVal val="visible"/>
                                      </p:to>
                                    </p:set>
                                    <p:animEffect transition="in" filter="fade">
                                      <p:cBhvr>
                                        <p:cTn id="32" dur="750"/>
                                        <p:tgtEl>
                                          <p:spTgt spid="4">
                                            <p:graphicEl>
                                              <a:dgm id="{FC17552D-A08E-4A0F-981D-54E22F22071E}"/>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89A16D84-3566-4251-86E6-B52E96BF97CA}"/>
                                            </p:graphicEl>
                                          </p:spTgt>
                                        </p:tgtEl>
                                        <p:attrNameLst>
                                          <p:attrName>style.visibility</p:attrName>
                                        </p:attrNameLst>
                                      </p:cBhvr>
                                      <p:to>
                                        <p:strVal val="visible"/>
                                      </p:to>
                                    </p:set>
                                    <p:animEffect transition="in" filter="fade">
                                      <p:cBhvr>
                                        <p:cTn id="35" dur="750"/>
                                        <p:tgtEl>
                                          <p:spTgt spid="4">
                                            <p:graphicEl>
                                              <a:dgm id="{89A16D84-3566-4251-86E6-B52E96BF97CA}"/>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13C04BE2-EF7E-4F9B-A78E-614DB88C17F2}"/>
                                            </p:graphicEl>
                                          </p:spTgt>
                                        </p:tgtEl>
                                        <p:attrNameLst>
                                          <p:attrName>style.visibility</p:attrName>
                                        </p:attrNameLst>
                                      </p:cBhvr>
                                      <p:to>
                                        <p:strVal val="visible"/>
                                      </p:to>
                                    </p:set>
                                    <p:animEffect transition="in" filter="fade">
                                      <p:cBhvr>
                                        <p:cTn id="38" dur="750"/>
                                        <p:tgtEl>
                                          <p:spTgt spid="4">
                                            <p:graphicEl>
                                              <a:dgm id="{13C04BE2-EF7E-4F9B-A78E-614DB88C17F2}"/>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1B31979E-335D-4FBA-A48F-F539A6EA9719}"/>
                                            </p:graphicEl>
                                          </p:spTgt>
                                        </p:tgtEl>
                                        <p:attrNameLst>
                                          <p:attrName>style.visibility</p:attrName>
                                        </p:attrNameLst>
                                      </p:cBhvr>
                                      <p:to>
                                        <p:strVal val="visible"/>
                                      </p:to>
                                    </p:set>
                                    <p:animEffect transition="in" filter="fade">
                                      <p:cBhvr>
                                        <p:cTn id="41" dur="750"/>
                                        <p:tgtEl>
                                          <p:spTgt spid="4">
                                            <p:graphicEl>
                                              <a:dgm id="{1B31979E-335D-4FBA-A48F-F539A6EA971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C0AD76E7-E32C-4958-9828-6A88D84DB91D}"/>
                                            </p:graphicEl>
                                          </p:spTgt>
                                        </p:tgtEl>
                                        <p:attrNameLst>
                                          <p:attrName>style.visibility</p:attrName>
                                        </p:attrNameLst>
                                      </p:cBhvr>
                                      <p:to>
                                        <p:strVal val="visible"/>
                                      </p:to>
                                    </p:set>
                                    <p:animEffect transition="in" filter="fade">
                                      <p:cBhvr>
                                        <p:cTn id="44" dur="750"/>
                                        <p:tgtEl>
                                          <p:spTgt spid="4">
                                            <p:graphicEl>
                                              <a:dgm id="{C0AD76E7-E32C-4958-9828-6A88D84DB91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5CB269F8-FBFA-444C-BD32-9D04555F6F21}"/>
                                            </p:graphicEl>
                                          </p:spTgt>
                                        </p:tgtEl>
                                        <p:attrNameLst>
                                          <p:attrName>style.visibility</p:attrName>
                                        </p:attrNameLst>
                                      </p:cBhvr>
                                      <p:to>
                                        <p:strVal val="visible"/>
                                      </p:to>
                                    </p:set>
                                    <p:animEffect transition="in" filter="fade">
                                      <p:cBhvr>
                                        <p:cTn id="47" dur="750"/>
                                        <p:tgtEl>
                                          <p:spTgt spid="4">
                                            <p:graphicEl>
                                              <a:dgm id="{5CB269F8-FBFA-444C-BD32-9D04555F6F2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65750EBD-42D4-4EFF-ABFA-FEA4B8F5FC9A}"/>
                                            </p:graphicEl>
                                          </p:spTgt>
                                        </p:tgtEl>
                                        <p:attrNameLst>
                                          <p:attrName>style.visibility</p:attrName>
                                        </p:attrNameLst>
                                      </p:cBhvr>
                                      <p:to>
                                        <p:strVal val="visible"/>
                                      </p:to>
                                    </p:set>
                                    <p:animEffect transition="in" filter="fade">
                                      <p:cBhvr>
                                        <p:cTn id="50" dur="750"/>
                                        <p:tgtEl>
                                          <p:spTgt spid="4">
                                            <p:graphicEl>
                                              <a:dgm id="{65750EBD-42D4-4EFF-ABFA-FEA4B8F5FC9A}"/>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graphicEl>
                                              <a:dgm id="{6326852E-CC04-464A-97D7-FDE2A2F5A8E0}"/>
                                            </p:graphicEl>
                                          </p:spTgt>
                                        </p:tgtEl>
                                        <p:attrNameLst>
                                          <p:attrName>style.visibility</p:attrName>
                                        </p:attrNameLst>
                                      </p:cBhvr>
                                      <p:to>
                                        <p:strVal val="visible"/>
                                      </p:to>
                                    </p:set>
                                    <p:animEffect transition="in" filter="fade">
                                      <p:cBhvr>
                                        <p:cTn id="53" dur="750"/>
                                        <p:tgtEl>
                                          <p:spTgt spid="4">
                                            <p:graphicEl>
                                              <a:dgm id="{6326852E-CC04-464A-97D7-FDE2A2F5A8E0}"/>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graphicEl>
                                              <a:dgm id="{10D4B127-F943-4B83-BE6D-0482B50D152B}"/>
                                            </p:graphicEl>
                                          </p:spTgt>
                                        </p:tgtEl>
                                        <p:attrNameLst>
                                          <p:attrName>style.visibility</p:attrName>
                                        </p:attrNameLst>
                                      </p:cBhvr>
                                      <p:to>
                                        <p:strVal val="visible"/>
                                      </p:to>
                                    </p:set>
                                    <p:animEffect transition="in" filter="fade">
                                      <p:cBhvr>
                                        <p:cTn id="56" dur="750"/>
                                        <p:tgtEl>
                                          <p:spTgt spid="4">
                                            <p:graphicEl>
                                              <a:dgm id="{10D4B127-F943-4B83-BE6D-0482B50D152B}"/>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0AE2658D-4452-4158-A13B-251BE0B2AE07}"/>
                                            </p:graphicEl>
                                          </p:spTgt>
                                        </p:tgtEl>
                                        <p:attrNameLst>
                                          <p:attrName>style.visibility</p:attrName>
                                        </p:attrNameLst>
                                      </p:cBhvr>
                                      <p:to>
                                        <p:strVal val="visible"/>
                                      </p:to>
                                    </p:set>
                                    <p:animEffect transition="in" filter="fade">
                                      <p:cBhvr>
                                        <p:cTn id="59" dur="750"/>
                                        <p:tgtEl>
                                          <p:spTgt spid="4">
                                            <p:graphicEl>
                                              <a:dgm id="{0AE2658D-4452-4158-A13B-251BE0B2AE07}"/>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
                                            <p:graphicEl>
                                              <a:dgm id="{45D0A40B-2EB5-4AAD-91AA-31675BC3752E}"/>
                                            </p:graphicEl>
                                          </p:spTgt>
                                        </p:tgtEl>
                                        <p:attrNameLst>
                                          <p:attrName>style.visibility</p:attrName>
                                        </p:attrNameLst>
                                      </p:cBhvr>
                                      <p:to>
                                        <p:strVal val="visible"/>
                                      </p:to>
                                    </p:set>
                                    <p:animEffect transition="in" filter="fade">
                                      <p:cBhvr>
                                        <p:cTn id="62" dur="750"/>
                                        <p:tgtEl>
                                          <p:spTgt spid="4">
                                            <p:graphicEl>
                                              <a:dgm id="{45D0A40B-2EB5-4AAD-91AA-31675BC3752E}"/>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graphicEl>
                                              <a:dgm id="{E3EE32B5-5EA5-4B68-B602-ECBB96202320}"/>
                                            </p:graphicEl>
                                          </p:spTgt>
                                        </p:tgtEl>
                                        <p:attrNameLst>
                                          <p:attrName>style.visibility</p:attrName>
                                        </p:attrNameLst>
                                      </p:cBhvr>
                                      <p:to>
                                        <p:strVal val="visible"/>
                                      </p:to>
                                    </p:set>
                                    <p:animEffect transition="in" filter="fade">
                                      <p:cBhvr>
                                        <p:cTn id="65" dur="750"/>
                                        <p:tgtEl>
                                          <p:spTgt spid="4">
                                            <p:graphicEl>
                                              <a:dgm id="{E3EE32B5-5EA5-4B68-B602-ECBB96202320}"/>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graphicEl>
                                              <a:dgm id="{6B6C94FC-6F12-4399-87B9-3E8A249E7927}"/>
                                            </p:graphicEl>
                                          </p:spTgt>
                                        </p:tgtEl>
                                        <p:attrNameLst>
                                          <p:attrName>style.visibility</p:attrName>
                                        </p:attrNameLst>
                                      </p:cBhvr>
                                      <p:to>
                                        <p:strVal val="visible"/>
                                      </p:to>
                                    </p:set>
                                    <p:animEffect transition="in" filter="fade">
                                      <p:cBhvr>
                                        <p:cTn id="68" dur="750"/>
                                        <p:tgtEl>
                                          <p:spTgt spid="4">
                                            <p:graphicEl>
                                              <a:dgm id="{6B6C94FC-6F12-4399-87B9-3E8A249E7927}"/>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33762D69-5EBD-4BC8-93DF-7D878A984D5D}"/>
                                            </p:graphicEl>
                                          </p:spTgt>
                                        </p:tgtEl>
                                        <p:attrNameLst>
                                          <p:attrName>style.visibility</p:attrName>
                                        </p:attrNameLst>
                                      </p:cBhvr>
                                      <p:to>
                                        <p:strVal val="visible"/>
                                      </p:to>
                                    </p:set>
                                    <p:animEffect transition="in" filter="fade">
                                      <p:cBhvr>
                                        <p:cTn id="71" dur="750"/>
                                        <p:tgtEl>
                                          <p:spTgt spid="4">
                                            <p:graphicEl>
                                              <a:dgm id="{33762D69-5EBD-4BC8-93DF-7D878A984D5D}"/>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
                                            <p:graphicEl>
                                              <a:dgm id="{91BEC6D2-F609-445C-9ABD-72C6E5AD82A1}"/>
                                            </p:graphicEl>
                                          </p:spTgt>
                                        </p:tgtEl>
                                        <p:attrNameLst>
                                          <p:attrName>style.visibility</p:attrName>
                                        </p:attrNameLst>
                                      </p:cBhvr>
                                      <p:to>
                                        <p:strVal val="visible"/>
                                      </p:to>
                                    </p:set>
                                    <p:animEffect transition="in" filter="fade">
                                      <p:cBhvr>
                                        <p:cTn id="74" dur="750"/>
                                        <p:tgtEl>
                                          <p:spTgt spid="4">
                                            <p:graphicEl>
                                              <a:dgm id="{91BEC6D2-F609-445C-9ABD-72C6E5AD82A1}"/>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
                                            <p:graphicEl>
                                              <a:dgm id="{48C428D0-AE54-4BB3-B3FA-C4C8F120B5EE}"/>
                                            </p:graphicEl>
                                          </p:spTgt>
                                        </p:tgtEl>
                                        <p:attrNameLst>
                                          <p:attrName>style.visibility</p:attrName>
                                        </p:attrNameLst>
                                      </p:cBhvr>
                                      <p:to>
                                        <p:strVal val="visible"/>
                                      </p:to>
                                    </p:set>
                                    <p:animEffect transition="in" filter="fade">
                                      <p:cBhvr>
                                        <p:cTn id="77" dur="750"/>
                                        <p:tgtEl>
                                          <p:spTgt spid="4">
                                            <p:graphicEl>
                                              <a:dgm id="{48C428D0-AE54-4BB3-B3FA-C4C8F120B5E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graphicEl>
                                              <a:dgm id="{AAE90C42-72D2-49C6-BEF7-8EA1DC456D8C}"/>
                                            </p:graphicEl>
                                          </p:spTgt>
                                        </p:tgtEl>
                                        <p:attrNameLst>
                                          <p:attrName>style.visibility</p:attrName>
                                        </p:attrNameLst>
                                      </p:cBhvr>
                                      <p:to>
                                        <p:strVal val="visible"/>
                                      </p:to>
                                    </p:set>
                                    <p:animEffect transition="in" filter="fade">
                                      <p:cBhvr>
                                        <p:cTn id="80" dur="750"/>
                                        <p:tgtEl>
                                          <p:spTgt spid="4">
                                            <p:graphicEl>
                                              <a:dgm id="{AAE90C42-72D2-49C6-BEF7-8EA1DC456D8C}"/>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
                                            <p:graphicEl>
                                              <a:dgm id="{63853A00-461E-4876-AA91-B74F2699B97D}"/>
                                            </p:graphicEl>
                                          </p:spTgt>
                                        </p:tgtEl>
                                        <p:attrNameLst>
                                          <p:attrName>style.visibility</p:attrName>
                                        </p:attrNameLst>
                                      </p:cBhvr>
                                      <p:to>
                                        <p:strVal val="visible"/>
                                      </p:to>
                                    </p:set>
                                    <p:animEffect transition="in" filter="fade">
                                      <p:cBhvr>
                                        <p:cTn id="83" dur="750"/>
                                        <p:tgtEl>
                                          <p:spTgt spid="4">
                                            <p:graphicEl>
                                              <a:dgm id="{63853A00-461E-4876-AA91-B74F2699B97D}"/>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
                                            <p:graphicEl>
                                              <a:dgm id="{32567AD2-1F1C-45A8-9147-2ABEB627FDC8}"/>
                                            </p:graphicEl>
                                          </p:spTgt>
                                        </p:tgtEl>
                                        <p:attrNameLst>
                                          <p:attrName>style.visibility</p:attrName>
                                        </p:attrNameLst>
                                      </p:cBhvr>
                                      <p:to>
                                        <p:strVal val="visible"/>
                                      </p:to>
                                    </p:set>
                                    <p:animEffect transition="in" filter="fade">
                                      <p:cBhvr>
                                        <p:cTn id="86" dur="750"/>
                                        <p:tgtEl>
                                          <p:spTgt spid="4">
                                            <p:graphicEl>
                                              <a:dgm id="{32567AD2-1F1C-45A8-9147-2ABEB627FD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
            </a:r>
            <a:br>
              <a:rPr lang="en-GB" dirty="0" smtClean="0"/>
            </a:br>
            <a:r>
              <a:rPr lang="en-GB" dirty="0" smtClean="0"/>
              <a:t>Monitoring drug supply </a:t>
            </a:r>
            <a:r>
              <a:rPr lang="en-GB" dirty="0"/>
              <a:t>in </a:t>
            </a:r>
            <a:r>
              <a:rPr lang="en-GB" dirty="0" smtClean="0"/>
              <a:t>Europe: making </a:t>
            </a:r>
            <a:r>
              <a:rPr lang="en-GB" dirty="0"/>
              <a:t>the most of </a:t>
            </a:r>
            <a:r>
              <a:rPr lang="en-GB" dirty="0" smtClean="0"/>
              <a:t>existing data</a:t>
            </a:r>
            <a:br>
              <a:rPr lang="en-GB" dirty="0" smtClean="0"/>
            </a:br>
            <a:r>
              <a:rPr lang="en-GB" dirty="0" smtClean="0"/>
              <a:t> </a:t>
            </a:r>
            <a:endParaRPr lang="en-GB" dirty="0"/>
          </a:p>
        </p:txBody>
      </p:sp>
      <p:sp>
        <p:nvSpPr>
          <p:cNvPr id="5" name="Subtitle 4"/>
          <p:cNvSpPr>
            <a:spLocks noGrp="1"/>
          </p:cNvSpPr>
          <p:nvPr>
            <p:ph type="subTitle" idx="1"/>
          </p:nvPr>
        </p:nvSpPr>
        <p:spPr/>
        <p:txBody>
          <a:bodyPr>
            <a:normAutofit/>
          </a:bodyPr>
          <a:lstStyle/>
          <a:p>
            <a:r>
              <a:rPr lang="en-GB" dirty="0" smtClean="0"/>
              <a:t>Nicola Singleton, Teodora Groshkova, EMCDDA</a:t>
            </a:r>
            <a:endParaRPr lang="en-GB" dirty="0"/>
          </a:p>
        </p:txBody>
      </p:sp>
      <p:sp>
        <p:nvSpPr>
          <p:cNvPr id="6" name="Text Placeholder 5"/>
          <p:cNvSpPr>
            <a:spLocks noGrp="1"/>
          </p:cNvSpPr>
          <p:nvPr>
            <p:ph type="body" sz="quarter" idx="10"/>
          </p:nvPr>
        </p:nvSpPr>
        <p:spPr/>
        <p:txBody>
          <a:bodyPr>
            <a:normAutofit lnSpcReduction="10000"/>
          </a:bodyPr>
          <a:lstStyle/>
          <a:p>
            <a:r>
              <a:rPr lang="en-GB" dirty="0" smtClean="0"/>
              <a:t>London, 31</a:t>
            </a:r>
            <a:r>
              <a:rPr lang="en-GB" baseline="30000" dirty="0" smtClean="0"/>
              <a:t>st</a:t>
            </a:r>
            <a:r>
              <a:rPr lang="en-GB" dirty="0" smtClean="0"/>
              <a:t> January 2017</a:t>
            </a:r>
            <a:endParaRPr lang="en-GB" dirty="0"/>
          </a:p>
        </p:txBody>
      </p:sp>
      <p:sp>
        <p:nvSpPr>
          <p:cNvPr id="7" name="Text Placeholder 6"/>
          <p:cNvSpPr>
            <a:spLocks noGrp="1"/>
          </p:cNvSpPr>
          <p:nvPr>
            <p:ph type="body" sz="quarter" idx="11"/>
          </p:nvPr>
        </p:nvSpPr>
        <p:spPr/>
        <p:txBody>
          <a:bodyPr>
            <a:normAutofit lnSpcReduction="10000"/>
          </a:bodyPr>
          <a:lstStyle/>
          <a:p>
            <a:r>
              <a:rPr lang="en-GB" dirty="0" smtClean="0"/>
              <a:t>European Pact on Drug Trafficking Conference</a:t>
            </a:r>
            <a:endParaRPr lang="en-GB" dirty="0"/>
          </a:p>
        </p:txBody>
      </p:sp>
    </p:spTree>
    <p:extLst>
      <p:ext uri="{BB962C8B-B14F-4D97-AF65-F5344CB8AC3E}">
        <p14:creationId xmlns:p14="http://schemas.microsoft.com/office/powerpoint/2010/main" val="166557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3"/>
          </p:nvPr>
        </p:nvSpPr>
        <p:spPr>
          <a:xfrm>
            <a:off x="395536" y="1628800"/>
            <a:ext cx="8172648" cy="4421088"/>
          </a:xfrm>
        </p:spPr>
        <p:txBody>
          <a:bodyPr>
            <a:normAutofit/>
          </a:bodyPr>
          <a:lstStyle/>
          <a:p>
            <a:pPr marL="514350" indent="-514350">
              <a:lnSpc>
                <a:spcPct val="110000"/>
              </a:lnSpc>
              <a:buAutoNum type="arabicPeriod"/>
            </a:pPr>
            <a:r>
              <a:rPr lang="en-GB" dirty="0"/>
              <a:t>Who we are and what we do </a:t>
            </a:r>
          </a:p>
          <a:p>
            <a:pPr marL="514350" indent="-514350">
              <a:lnSpc>
                <a:spcPct val="110000"/>
              </a:lnSpc>
              <a:buAutoNum type="arabicPeriod"/>
            </a:pPr>
            <a:r>
              <a:rPr lang="en-GB" dirty="0"/>
              <a:t>General supply monitoring issues</a:t>
            </a:r>
          </a:p>
          <a:p>
            <a:pPr marL="514350" indent="-514350">
              <a:lnSpc>
                <a:spcPct val="110000"/>
              </a:lnSpc>
              <a:buAutoNum type="arabicPeriod"/>
            </a:pPr>
            <a:r>
              <a:rPr lang="en-GB" dirty="0"/>
              <a:t>Drug supply indicators</a:t>
            </a:r>
          </a:p>
          <a:p>
            <a:pPr>
              <a:lnSpc>
                <a:spcPct val="110000"/>
              </a:lnSpc>
            </a:pPr>
            <a:r>
              <a:rPr lang="en-GB" dirty="0" smtClean="0"/>
              <a:t>      3.1</a:t>
            </a:r>
            <a:r>
              <a:rPr lang="en-GB" dirty="0"/>
              <a:t>. Improvement of established measures</a:t>
            </a:r>
          </a:p>
          <a:p>
            <a:pPr>
              <a:lnSpc>
                <a:spcPct val="110000"/>
              </a:lnSpc>
            </a:pPr>
            <a:r>
              <a:rPr lang="en-GB" dirty="0" smtClean="0"/>
              <a:t>      3.2</a:t>
            </a:r>
            <a:r>
              <a:rPr lang="en-GB" dirty="0"/>
              <a:t>. New sources and tools</a:t>
            </a:r>
          </a:p>
          <a:p>
            <a:pPr marL="514350" indent="-514350">
              <a:lnSpc>
                <a:spcPct val="110000"/>
              </a:lnSpc>
              <a:buFont typeface="+mj-lt"/>
              <a:buAutoNum type="arabicPeriod" startAt="4"/>
            </a:pPr>
            <a:r>
              <a:rPr lang="en-GB" dirty="0" smtClean="0"/>
              <a:t>Putting </a:t>
            </a:r>
            <a:r>
              <a:rPr lang="en-GB" dirty="0"/>
              <a:t>the data together: what can it tell us about </a:t>
            </a:r>
            <a:r>
              <a:rPr lang="en-GB" dirty="0" smtClean="0"/>
              <a:t>supply?</a:t>
            </a:r>
          </a:p>
          <a:p>
            <a:pPr marL="514350" indent="-514350">
              <a:lnSpc>
                <a:spcPct val="110000"/>
              </a:lnSpc>
              <a:buFont typeface="+mj-lt"/>
              <a:buAutoNum type="arabicPeriod" startAt="4"/>
            </a:pPr>
            <a:r>
              <a:rPr lang="en-GB" dirty="0" smtClean="0"/>
              <a:t>Summary &amp; discussion </a:t>
            </a:r>
            <a:endParaRPr lang="en-GB" dirty="0"/>
          </a:p>
        </p:txBody>
      </p:sp>
    </p:spTree>
    <p:extLst>
      <p:ext uri="{BB962C8B-B14F-4D97-AF65-F5344CB8AC3E}">
        <p14:creationId xmlns:p14="http://schemas.microsoft.com/office/powerpoint/2010/main" val="447829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GB" altLang="en-US" noProof="0" dirty="0" smtClean="0">
                <a:ea typeface="ＭＳ Ｐゴシック" pitchFamily="34" charset="-128"/>
              </a:rPr>
              <a:t>The EMCDDA</a:t>
            </a:r>
          </a:p>
        </p:txBody>
      </p:sp>
      <p:sp>
        <p:nvSpPr>
          <p:cNvPr id="97282" name="Slide Number Placeholder 2"/>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505168-72CB-4353-9801-C8AA24143913}" type="slidenum">
              <a:rPr lang="en-GB" altLang="en-US" sz="1200">
                <a:solidFill>
                  <a:srgbClr val="898989"/>
                </a:solidFill>
              </a:rPr>
              <a:pPr eaLnBrk="1" hangingPunct="1"/>
              <a:t>29</a:t>
            </a:fld>
            <a:endParaRPr lang="en-GB" altLang="en-US" sz="1200">
              <a:solidFill>
                <a:srgbClr val="898989"/>
              </a:solidFill>
            </a:endParaRPr>
          </a:p>
        </p:txBody>
      </p:sp>
      <p:sp>
        <p:nvSpPr>
          <p:cNvPr id="6" name="Rectangle 3"/>
          <p:cNvSpPr txBox="1">
            <a:spLocks noChangeArrowheads="1"/>
          </p:cNvSpPr>
          <p:nvPr/>
        </p:nvSpPr>
        <p:spPr>
          <a:xfrm>
            <a:off x="250825" y="1989138"/>
            <a:ext cx="5113338" cy="3752850"/>
          </a:xfrm>
          <a:prstGeom prst="rect">
            <a:avLst/>
          </a:prstGeom>
        </p:spPr>
        <p:txBody>
          <a:bodyPr/>
          <a:lstStyle>
            <a:lvl1pPr marL="342900" indent="-342900" algn="l" rtl="0" eaLnBrk="0" fontAlgn="base" hangingPunct="0">
              <a:spcBef>
                <a:spcPct val="0"/>
              </a:spcBef>
              <a:spcAft>
                <a:spcPct val="0"/>
              </a:spcAft>
              <a:buFont typeface="Arial" pitchFamily="34" charset="0"/>
              <a:defRPr sz="2800" b="1" kern="1200">
                <a:solidFill>
                  <a:srgbClr val="034EA2"/>
                </a:solidFill>
                <a:latin typeface="+mn-lt"/>
                <a:ea typeface="ＭＳ Ｐゴシック" charset="0"/>
                <a:cs typeface="ＭＳ Ｐゴシック" charset="0"/>
              </a:defRPr>
            </a:lvl1pPr>
            <a:lvl2pPr marL="742950" indent="-285750" algn="l" rtl="0" eaLnBrk="0" fontAlgn="base" hangingPunct="0">
              <a:spcBef>
                <a:spcPts val="600"/>
              </a:spcBef>
              <a:spcAft>
                <a:spcPts val="600"/>
              </a:spcAft>
              <a:buFont typeface="Arial" pitchFamily="34" charset="0"/>
              <a:defRPr sz="2500" kern="1200">
                <a:solidFill>
                  <a:schemeClr val="tx1"/>
                </a:solidFill>
                <a:latin typeface="+mn-lt"/>
                <a:ea typeface="ＭＳ Ｐゴシック" charset="0"/>
                <a:cs typeface="+mn-cs"/>
              </a:defRPr>
            </a:lvl2pPr>
            <a:lvl3pPr marL="179388" indent="-179388" algn="l" rtl="0" eaLnBrk="0" fontAlgn="base" hangingPunct="0">
              <a:spcBef>
                <a:spcPts val="300"/>
              </a:spcBef>
              <a:spcAft>
                <a:spcPts val="300"/>
              </a:spcAft>
              <a:buClr>
                <a:srgbClr val="034EA2"/>
              </a:buClr>
              <a:buFont typeface="Wingdings" pitchFamily="2" charset="2"/>
              <a:buChar char="§"/>
              <a:defRPr sz="2000" kern="1200">
                <a:solidFill>
                  <a:schemeClr val="tx1"/>
                </a:solidFill>
                <a:latin typeface="+mn-lt"/>
                <a:ea typeface="ＭＳ Ｐゴシック" charset="0"/>
                <a:cs typeface="+mn-cs"/>
              </a:defRPr>
            </a:lvl3pPr>
            <a:lvl4pPr marL="358775" indent="-179388" algn="l" rtl="0" eaLnBrk="0" fontAlgn="base" hangingPunct="0">
              <a:spcBef>
                <a:spcPts val="300"/>
              </a:spcBef>
              <a:spcAft>
                <a:spcPts val="300"/>
              </a:spcAft>
              <a:buClr>
                <a:srgbClr val="BFBFBF"/>
              </a:buClr>
              <a:buFont typeface="Wingdings" pitchFamily="2" charset="2"/>
              <a:buChar char="§"/>
              <a:defRPr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r>
              <a:rPr lang="en-GB" altLang="en-US" sz="2000" dirty="0" smtClean="0">
                <a:solidFill>
                  <a:srgbClr val="000000"/>
                </a:solidFill>
              </a:rPr>
              <a:t>A decentralised EU agency (100 staff) </a:t>
            </a:r>
          </a:p>
          <a:p>
            <a:pPr marL="0" indent="0" eaLnBrk="1" hangingPunct="1"/>
            <a:endParaRPr lang="en-GB" altLang="en-US" sz="2000" dirty="0" smtClean="0">
              <a:solidFill>
                <a:srgbClr val="000000"/>
              </a:solidFill>
            </a:endParaRPr>
          </a:p>
          <a:p>
            <a:pPr marL="0" indent="0" eaLnBrk="1" hangingPunct="1"/>
            <a:r>
              <a:rPr lang="en-GB" altLang="en-US" sz="2000" dirty="0" smtClean="0">
                <a:solidFill>
                  <a:srgbClr val="000000"/>
                </a:solidFill>
              </a:rPr>
              <a:t>Formally established in 1993</a:t>
            </a:r>
          </a:p>
          <a:p>
            <a:pPr marL="0" indent="0" eaLnBrk="1" hangingPunct="1"/>
            <a:endParaRPr lang="en-GB" altLang="en-US" sz="2000" dirty="0" smtClean="0">
              <a:solidFill>
                <a:srgbClr val="000000"/>
              </a:solidFill>
            </a:endParaRPr>
          </a:p>
          <a:p>
            <a:pPr marL="0" indent="0" eaLnBrk="1" hangingPunct="1"/>
            <a:r>
              <a:rPr lang="en-GB" altLang="en-US" sz="2000" dirty="0" smtClean="0">
                <a:solidFill>
                  <a:srgbClr val="000000"/>
                </a:solidFill>
              </a:rPr>
              <a:t>Based in Lisbon, Portugal (operating since 1995)</a:t>
            </a:r>
          </a:p>
          <a:p>
            <a:pPr marL="0" indent="0" eaLnBrk="1" hangingPunct="1"/>
            <a:endParaRPr lang="en-GB" altLang="en-US" sz="2000" dirty="0" smtClean="0">
              <a:solidFill>
                <a:srgbClr val="000000"/>
              </a:solidFill>
            </a:endParaRPr>
          </a:p>
          <a:p>
            <a:pPr marL="0" indent="0" eaLnBrk="1" hangingPunct="1"/>
            <a:r>
              <a:rPr lang="en-GB" altLang="en-US" sz="2000" dirty="0" smtClean="0">
                <a:solidFill>
                  <a:srgbClr val="000000"/>
                </a:solidFill>
              </a:rPr>
              <a:t>The hub of drug-related information in the EU</a:t>
            </a:r>
            <a:endParaRPr lang="en-US" altLang="en-US" sz="2000" dirty="0" smtClean="0">
              <a:solidFill>
                <a:srgbClr val="000000"/>
              </a:solidFill>
            </a:endParaRPr>
          </a:p>
          <a:p>
            <a:pPr marL="0" indent="0" eaLnBrk="1" hangingPunct="1"/>
            <a:endParaRPr lang="en-GB" altLang="en-US" sz="2000" dirty="0" smtClean="0">
              <a:ea typeface="ＭＳ Ｐゴシック" charset="-128"/>
            </a:endParaRPr>
          </a:p>
          <a:p>
            <a:pPr marL="0" indent="0" eaLnBrk="1" hangingPunct="1"/>
            <a:endParaRPr lang="en-GB" altLang="en-US" dirty="0" smtClean="0">
              <a:ea typeface="ＭＳ Ｐゴシック" charset="-128"/>
            </a:endParaRPr>
          </a:p>
          <a:p>
            <a:pPr marL="0" indent="0" eaLnBrk="1" hangingPunct="1"/>
            <a:endParaRPr lang="en-US" altLang="en-US" dirty="0" smtClean="0">
              <a:ea typeface="ＭＳ Ｐゴシック" charset="-128"/>
            </a:endParaRPr>
          </a:p>
        </p:txBody>
      </p:sp>
      <p:pic>
        <p:nvPicPr>
          <p:cNvPr id="7" name="Picture 4" descr="Building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79400"/>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9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dirty="0" smtClean="0">
                <a:effectLst>
                  <a:outerShdw blurRad="38100" dist="38100" dir="2700000" algn="tl">
                    <a:srgbClr val="000000">
                      <a:alpha val="43137"/>
                    </a:srgbClr>
                  </a:outerShdw>
                </a:effectLst>
              </a:rPr>
              <a:t>Key Objectives</a:t>
            </a:r>
            <a:endParaRPr lang="en-GB" b="1" dirty="0">
              <a:solidFill>
                <a:srgbClr val="3E454C"/>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474237"/>
            <a:ext cx="7886700" cy="4058942"/>
          </a:xfrm>
        </p:spPr>
        <p:txBody>
          <a:bodyPr>
            <a:normAutofit/>
          </a:bodyPr>
          <a:lstStyle/>
          <a:p>
            <a:pPr marL="0" lvl="0" indent="0">
              <a:buNone/>
            </a:pPr>
            <a:r>
              <a:rPr lang="en-GB" dirty="0" smtClean="0">
                <a:solidFill>
                  <a:srgbClr val="3E454C"/>
                </a:solidFill>
              </a:rPr>
              <a:t>1.	</a:t>
            </a:r>
            <a:r>
              <a:rPr lang="en-GB" dirty="0" smtClean="0"/>
              <a:t>To </a:t>
            </a:r>
            <a:r>
              <a:rPr lang="en-GB" dirty="0"/>
              <a:t>evaluate how criminal records across  the EU can be utilised </a:t>
            </a:r>
            <a:r>
              <a:rPr lang="en-GB" dirty="0" smtClean="0"/>
              <a:t>	to </a:t>
            </a:r>
            <a:r>
              <a:rPr lang="en-GB" dirty="0"/>
              <a:t>support an EU Pact on international drug trafficking</a:t>
            </a:r>
          </a:p>
          <a:p>
            <a:pPr marL="0" indent="0">
              <a:buNone/>
            </a:pPr>
            <a:endParaRPr lang="en-GB" dirty="0"/>
          </a:p>
          <a:p>
            <a:pPr marL="0" lvl="0" indent="0">
              <a:buNone/>
            </a:pPr>
            <a:r>
              <a:rPr lang="en-GB" dirty="0" smtClean="0"/>
              <a:t>2.	To </a:t>
            </a:r>
            <a:r>
              <a:rPr lang="en-GB" dirty="0"/>
              <a:t>identify a model that enables analysis of criminal records to </a:t>
            </a:r>
            <a:r>
              <a:rPr lang="en-GB" dirty="0" smtClean="0"/>
              <a:t>	continue </a:t>
            </a:r>
            <a:r>
              <a:rPr lang="en-GB" dirty="0"/>
              <a:t>once the project expires. This model should also be </a:t>
            </a:r>
            <a:r>
              <a:rPr lang="en-GB" dirty="0" smtClean="0"/>
              <a:t>	flexible </a:t>
            </a:r>
            <a:r>
              <a:rPr lang="en-GB" dirty="0"/>
              <a:t>enough to be applicable to analysis of all forms of </a:t>
            </a:r>
            <a:r>
              <a:rPr lang="en-GB" dirty="0" smtClean="0"/>
              <a:t>	offending</a:t>
            </a:r>
            <a:r>
              <a:rPr lang="en-GB" dirty="0"/>
              <a:t>.  </a:t>
            </a:r>
          </a:p>
          <a:p>
            <a:pPr marL="0" lvl="0" indent="0">
              <a:buNone/>
            </a:pPr>
            <a:endParaRPr lang="en-GB" dirty="0"/>
          </a:p>
          <a:p>
            <a:pPr marL="0" lvl="0" indent="0">
              <a:buNone/>
            </a:pPr>
            <a:r>
              <a:rPr lang="en-GB" dirty="0" smtClean="0"/>
              <a:t>3.	To </a:t>
            </a:r>
            <a:r>
              <a:rPr lang="en-GB" dirty="0"/>
              <a:t>identify how existing EU co-operation mechanisms can be </a:t>
            </a:r>
            <a:r>
              <a:rPr lang="en-GB" dirty="0" smtClean="0"/>
              <a:t>	enhanced </a:t>
            </a:r>
            <a:r>
              <a:rPr lang="en-GB" dirty="0"/>
              <a:t>by using criminal records to combat international drug </a:t>
            </a:r>
            <a:r>
              <a:rPr lang="en-GB" dirty="0" smtClean="0"/>
              <a:t>	trafficking</a:t>
            </a:r>
            <a:r>
              <a:rPr lang="en-GB" dirty="0"/>
              <a:t>.</a:t>
            </a:r>
          </a:p>
          <a:p>
            <a:pPr marL="0" indent="0">
              <a:buNone/>
            </a:pPr>
            <a:endParaRPr lang="en-GB" dirty="0">
              <a:solidFill>
                <a:srgbClr val="3E454C"/>
              </a:solidFill>
            </a:endParaRPr>
          </a:p>
        </p:txBody>
      </p:sp>
    </p:spTree>
    <p:extLst>
      <p:ext uri="{BB962C8B-B14F-4D97-AF65-F5344CB8AC3E}">
        <p14:creationId xmlns:p14="http://schemas.microsoft.com/office/powerpoint/2010/main" val="342980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EMCDDA’s mandate</a:t>
            </a:r>
            <a:endParaRPr lang="en-GB" dirty="0"/>
          </a:p>
        </p:txBody>
      </p:sp>
      <p:sp>
        <p:nvSpPr>
          <p:cNvPr id="3" name="Slide Number Placeholder 2"/>
          <p:cNvSpPr>
            <a:spLocks noGrp="1"/>
          </p:cNvSpPr>
          <p:nvPr>
            <p:ph type="sldNum" sz="quarter" idx="4294967295"/>
          </p:nvPr>
        </p:nvSpPr>
        <p:spPr>
          <a:xfrm>
            <a:off x="8766000" y="6408000"/>
            <a:ext cx="442392" cy="365125"/>
          </a:xfrm>
          <a:prstGeom prst="rect">
            <a:avLst/>
          </a:prstGeom>
        </p:spPr>
        <p:txBody>
          <a:bodyPr/>
          <a:lstStyle/>
          <a:p>
            <a:fld id="{625570B4-70FB-4D6F-A727-6B9BC9A5D104}" type="slidenum">
              <a:rPr lang="en-GB" smtClean="0">
                <a:solidFill>
                  <a:prstClr val="black">
                    <a:tint val="75000"/>
                  </a:prstClr>
                </a:solidFill>
              </a:rPr>
              <a:pPr/>
              <a:t>30</a:t>
            </a:fld>
            <a:endParaRPr lang="en-GB" dirty="0">
              <a:solidFill>
                <a:prstClr val="black">
                  <a:tint val="75000"/>
                </a:prstClr>
              </a:solidFill>
            </a:endParaRPr>
          </a:p>
        </p:txBody>
      </p:sp>
      <p:sp>
        <p:nvSpPr>
          <p:cNvPr id="4" name="Content Placeholder 3"/>
          <p:cNvSpPr>
            <a:spLocks noGrp="1"/>
          </p:cNvSpPr>
          <p:nvPr>
            <p:ph idx="13"/>
          </p:nvPr>
        </p:nvSpPr>
        <p:spPr>
          <a:xfrm>
            <a:off x="251520" y="3665586"/>
            <a:ext cx="4608512" cy="2750368"/>
          </a:xfrm>
        </p:spPr>
        <p:txBody>
          <a:bodyPr>
            <a:normAutofit/>
          </a:bodyPr>
          <a:lstStyle/>
          <a:p>
            <a:pPr marL="0" indent="0">
              <a:buNone/>
            </a:pPr>
            <a:r>
              <a:rPr lang="en-GB" sz="2000" b="1" dirty="0" smtClean="0"/>
              <a:t>Why </a:t>
            </a:r>
            <a:r>
              <a:rPr lang="en-GB" sz="2000" b="1" dirty="0"/>
              <a:t>do we do it?</a:t>
            </a:r>
          </a:p>
          <a:p>
            <a:r>
              <a:rPr lang="en-GB" sz="2000" dirty="0"/>
              <a:t>Inform decision-making on drugs</a:t>
            </a:r>
          </a:p>
          <a:p>
            <a:r>
              <a:rPr lang="en-GB" sz="2000" dirty="0"/>
              <a:t>Generate a high-quality European evidence base</a:t>
            </a:r>
          </a:p>
          <a:p>
            <a:r>
              <a:rPr lang="en-GB" sz="2000" dirty="0"/>
              <a:t>Understand what responses work</a:t>
            </a:r>
          </a:p>
          <a:p>
            <a:r>
              <a:rPr lang="en-GB" sz="2000" dirty="0"/>
              <a:t>Provide early-warning on new threats and developments</a:t>
            </a:r>
          </a:p>
          <a:p>
            <a:pPr>
              <a:lnSpc>
                <a:spcPct val="80000"/>
              </a:lnSpc>
            </a:pPr>
            <a:endParaRPr lang="en-GB" sz="1900" dirty="0">
              <a:solidFill>
                <a:schemeClr val="tx1"/>
              </a:solidFill>
              <a:ea typeface="ＭＳ Ｐゴシック"/>
              <a:cs typeface="ＭＳ Ｐゴシック"/>
            </a:endParaRP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15369"/>
            <a:ext cx="3902968"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124744"/>
            <a:ext cx="289369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9908" y="1268760"/>
            <a:ext cx="1384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137443"/>
            <a:ext cx="15113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724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smtClean="0">
                <a:latin typeface="+mn-lt"/>
              </a:rPr>
              <a:t>Drugs and supply monitoring - an EU priority…</a:t>
            </a:r>
            <a:endParaRPr lang="en-GB" b="0" dirty="0">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solidFill>
                  <a:prstClr val="black">
                    <a:tint val="75000"/>
                  </a:prstClr>
                </a:solidFill>
              </a:rPr>
              <a:pPr/>
              <a:t>31</a:t>
            </a:fld>
            <a:endParaRPr lang="en-GB" dirty="0">
              <a:solidFill>
                <a:prstClr val="black">
                  <a:tint val="75000"/>
                </a:prstClr>
              </a:solidFill>
            </a:endParaRPr>
          </a:p>
        </p:txBody>
      </p:sp>
      <p:sp>
        <p:nvSpPr>
          <p:cNvPr id="4" name="Content Placeholder 3"/>
          <p:cNvSpPr>
            <a:spLocks noGrp="1"/>
          </p:cNvSpPr>
          <p:nvPr>
            <p:ph idx="13"/>
          </p:nvPr>
        </p:nvSpPr>
        <p:spPr>
          <a:xfrm>
            <a:off x="539552" y="1484784"/>
            <a:ext cx="8009587" cy="4680520"/>
          </a:xfrm>
        </p:spPr>
        <p:txBody>
          <a:bodyPr>
            <a:normAutofit fontScale="92500" lnSpcReduction="20000"/>
          </a:bodyPr>
          <a:lstStyle/>
          <a:p>
            <a:pPr>
              <a:lnSpc>
                <a:spcPct val="114000"/>
              </a:lnSpc>
            </a:pPr>
            <a:r>
              <a:rPr lang="en-GB" sz="2000" b="0" dirty="0" smtClean="0">
                <a:solidFill>
                  <a:schemeClr val="tx1"/>
                </a:solidFill>
              </a:rPr>
              <a:t>the </a:t>
            </a:r>
            <a:r>
              <a:rPr lang="en-GB" sz="2000" dirty="0">
                <a:solidFill>
                  <a:schemeClr val="tx1"/>
                </a:solidFill>
              </a:rPr>
              <a:t>EU Drugs Strategy </a:t>
            </a:r>
            <a:r>
              <a:rPr lang="en-GB" sz="2000" dirty="0" smtClean="0">
                <a:solidFill>
                  <a:schemeClr val="tx1"/>
                </a:solidFill>
              </a:rPr>
              <a:t>(2013-2020)</a:t>
            </a:r>
            <a:r>
              <a:rPr lang="en-GB" sz="2000" b="0" dirty="0" smtClean="0">
                <a:solidFill>
                  <a:schemeClr val="tx1"/>
                </a:solidFill>
              </a:rPr>
              <a:t> has a supply reduction pillar and sets a </a:t>
            </a:r>
            <a:r>
              <a:rPr lang="en-GB" sz="2000" b="0" dirty="0">
                <a:solidFill>
                  <a:schemeClr val="tx1"/>
                </a:solidFill>
              </a:rPr>
              <a:t>priority </a:t>
            </a:r>
            <a:r>
              <a:rPr lang="en-GB" sz="2000" b="0" dirty="0" smtClean="0">
                <a:solidFill>
                  <a:schemeClr val="tx1"/>
                </a:solidFill>
              </a:rPr>
              <a:t>to </a:t>
            </a:r>
            <a:r>
              <a:rPr lang="en-GB" sz="2000" b="0" dirty="0">
                <a:solidFill>
                  <a:schemeClr val="tx1"/>
                </a:solidFill>
              </a:rPr>
              <a:t>“</a:t>
            </a:r>
            <a:r>
              <a:rPr lang="en-GB" sz="2000" b="0" dirty="0" smtClean="0">
                <a:solidFill>
                  <a:schemeClr val="tx1"/>
                </a:solidFill>
              </a:rPr>
              <a:t>work towards </a:t>
            </a:r>
            <a:r>
              <a:rPr lang="en-GB" sz="2000" b="0" dirty="0">
                <a:solidFill>
                  <a:schemeClr val="tx1"/>
                </a:solidFill>
              </a:rPr>
              <a:t>more effective policies in the field of drug supply reduction, by reinforcing </a:t>
            </a:r>
            <a:r>
              <a:rPr lang="en-GB" sz="2000" b="0" dirty="0" smtClean="0">
                <a:solidFill>
                  <a:schemeClr val="tx1"/>
                </a:solidFill>
              </a:rPr>
              <a:t>policy evaluation </a:t>
            </a:r>
            <a:r>
              <a:rPr lang="en-GB" sz="2000" b="0" dirty="0">
                <a:solidFill>
                  <a:schemeClr val="tx1"/>
                </a:solidFill>
              </a:rPr>
              <a:t>and analysis to improve the understanding of drug-markets, drug-related crimes and </a:t>
            </a:r>
            <a:r>
              <a:rPr lang="en-GB" sz="2000" b="0" dirty="0" smtClean="0">
                <a:solidFill>
                  <a:schemeClr val="tx1"/>
                </a:solidFill>
              </a:rPr>
              <a:t>the effectiveness </a:t>
            </a:r>
            <a:r>
              <a:rPr lang="en-GB" sz="2000" b="0" dirty="0">
                <a:solidFill>
                  <a:schemeClr val="tx1"/>
                </a:solidFill>
              </a:rPr>
              <a:t>of drug-related law enforcement responses</a:t>
            </a:r>
            <a:r>
              <a:rPr lang="en-GB" sz="2000" b="0" dirty="0" smtClean="0">
                <a:solidFill>
                  <a:schemeClr val="tx1"/>
                </a:solidFill>
              </a:rPr>
              <a:t>”,</a:t>
            </a:r>
          </a:p>
          <a:p>
            <a:pPr>
              <a:lnSpc>
                <a:spcPct val="114000"/>
              </a:lnSpc>
            </a:pPr>
            <a:endParaRPr lang="en-GB" sz="2000" b="0" dirty="0">
              <a:solidFill>
                <a:schemeClr val="tx1"/>
              </a:solidFill>
            </a:endParaRPr>
          </a:p>
          <a:p>
            <a:pPr>
              <a:lnSpc>
                <a:spcPct val="114000"/>
              </a:lnSpc>
            </a:pPr>
            <a:r>
              <a:rPr lang="en-GB" sz="2000" b="0" dirty="0" smtClean="0">
                <a:solidFill>
                  <a:schemeClr val="tx1"/>
                </a:solidFill>
              </a:rPr>
              <a:t>the </a:t>
            </a:r>
            <a:r>
              <a:rPr lang="en-GB" sz="2000" dirty="0">
                <a:solidFill>
                  <a:schemeClr val="tx1"/>
                </a:solidFill>
              </a:rPr>
              <a:t>EU Action Plan on Drugs (2013-2016) </a:t>
            </a:r>
            <a:r>
              <a:rPr lang="en-GB" sz="2000" b="0" dirty="0">
                <a:solidFill>
                  <a:schemeClr val="tx1"/>
                </a:solidFill>
              </a:rPr>
              <a:t>calls on the parties concerned "</a:t>
            </a:r>
            <a:r>
              <a:rPr lang="en-GB" sz="2000" b="0" dirty="0" smtClean="0">
                <a:solidFill>
                  <a:schemeClr val="tx1"/>
                </a:solidFill>
              </a:rPr>
              <a:t>to develop </a:t>
            </a:r>
            <a:r>
              <a:rPr lang="en-GB" sz="2000" b="0" dirty="0">
                <a:solidFill>
                  <a:schemeClr val="tx1"/>
                </a:solidFill>
              </a:rPr>
              <a:t>and progressively implement key indicators on drug supply by standardising, </a:t>
            </a:r>
            <a:r>
              <a:rPr lang="en-GB" sz="2000" b="0" dirty="0" smtClean="0">
                <a:solidFill>
                  <a:schemeClr val="tx1"/>
                </a:solidFill>
              </a:rPr>
              <a:t>improving and </a:t>
            </a:r>
            <a:r>
              <a:rPr lang="en-GB" sz="2000" b="0" dirty="0">
                <a:solidFill>
                  <a:schemeClr val="tx1"/>
                </a:solidFill>
              </a:rPr>
              <a:t>streamlining data collection in this field, building on currently available data", </a:t>
            </a:r>
            <a:r>
              <a:rPr lang="en-GB" sz="2000" b="0" dirty="0" smtClean="0">
                <a:solidFill>
                  <a:schemeClr val="tx1"/>
                </a:solidFill>
              </a:rPr>
              <a:t>(Action 16)</a:t>
            </a:r>
          </a:p>
          <a:p>
            <a:endParaRPr lang="en-GB" sz="2000" b="0" dirty="0">
              <a:solidFill>
                <a:schemeClr val="tx1"/>
              </a:solidFill>
            </a:endParaRPr>
          </a:p>
          <a:p>
            <a:pPr>
              <a:lnSpc>
                <a:spcPct val="114000"/>
              </a:lnSpc>
            </a:pPr>
            <a:r>
              <a:rPr lang="en-GB" sz="2000" b="0" dirty="0">
                <a:solidFill>
                  <a:schemeClr val="tx1"/>
                </a:solidFill>
              </a:rPr>
              <a:t>The </a:t>
            </a:r>
            <a:r>
              <a:rPr lang="en-GB" sz="2000" dirty="0">
                <a:solidFill>
                  <a:schemeClr val="tx1"/>
                </a:solidFill>
              </a:rPr>
              <a:t>Council of the EU </a:t>
            </a:r>
            <a:r>
              <a:rPr lang="en-GB" sz="2000" dirty="0" smtClean="0">
                <a:solidFill>
                  <a:schemeClr val="tx1"/>
                </a:solidFill>
              </a:rPr>
              <a:t>conclusion </a:t>
            </a:r>
            <a:r>
              <a:rPr lang="en-GB" sz="2000" b="0" dirty="0" smtClean="0">
                <a:solidFill>
                  <a:schemeClr val="tx1"/>
                </a:solidFill>
              </a:rPr>
              <a:t>(15 </a:t>
            </a:r>
            <a:r>
              <a:rPr lang="en-GB" sz="2000" b="0" dirty="0">
                <a:solidFill>
                  <a:schemeClr val="tx1"/>
                </a:solidFill>
              </a:rPr>
              <a:t>November 2013) stresses that accurate, reliable, comparable and high-quality data on drug supply would help assess the drug situation, the dynamics of the illicit drug market, the burden of drug-related crime and the effectiveness of supply-oriented policies</a:t>
            </a:r>
            <a:r>
              <a:rPr lang="en-GB" sz="2000" b="0" dirty="0" smtClean="0">
                <a:solidFill>
                  <a:schemeClr val="tx1"/>
                </a:solidFill>
              </a:rPr>
              <a:t>.</a:t>
            </a:r>
            <a:endParaRPr lang="en-GB" sz="2000" b="0" dirty="0">
              <a:solidFill>
                <a:schemeClr val="tx1"/>
              </a:solidFill>
            </a:endParaRPr>
          </a:p>
        </p:txBody>
      </p:sp>
    </p:spTree>
    <p:extLst>
      <p:ext uri="{BB962C8B-B14F-4D97-AF65-F5344CB8AC3E}">
        <p14:creationId xmlns:p14="http://schemas.microsoft.com/office/powerpoint/2010/main" val="1757224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Networks of partners &amp; routine monitoring</a:t>
            </a:r>
            <a:endParaRPr lang="en-GB" dirty="0"/>
          </a:p>
        </p:txBody>
      </p:sp>
      <p:sp>
        <p:nvSpPr>
          <p:cNvPr id="3" name="Slide Number Placeholder 2"/>
          <p:cNvSpPr>
            <a:spLocks noGrp="1"/>
          </p:cNvSpPr>
          <p:nvPr>
            <p:ph type="sldNum" sz="quarter" idx="4294967295"/>
          </p:nvPr>
        </p:nvSpPr>
        <p:spPr>
          <a:xfrm>
            <a:off x="8766000" y="6408000"/>
            <a:ext cx="442392" cy="365125"/>
          </a:xfrm>
          <a:prstGeom prst="rect">
            <a:avLst/>
          </a:prstGeom>
        </p:spPr>
        <p:txBody>
          <a:bodyPr/>
          <a:lstStyle/>
          <a:p>
            <a:fld id="{625570B4-70FB-4D6F-A727-6B9BC9A5D104}" type="slidenum">
              <a:rPr lang="en-GB" smtClean="0">
                <a:solidFill>
                  <a:prstClr val="black">
                    <a:tint val="75000"/>
                  </a:prstClr>
                </a:solidFill>
              </a:rPr>
              <a:pPr/>
              <a:t>32</a:t>
            </a:fld>
            <a:endParaRPr lang="en-GB" dirty="0">
              <a:solidFill>
                <a:prstClr val="black">
                  <a:tint val="75000"/>
                </a:prstClr>
              </a:solidFill>
            </a:endParaRPr>
          </a:p>
        </p:txBody>
      </p:sp>
      <p:sp>
        <p:nvSpPr>
          <p:cNvPr id="4" name="Content Placeholder 3"/>
          <p:cNvSpPr>
            <a:spLocks noGrp="1"/>
          </p:cNvSpPr>
          <p:nvPr>
            <p:ph idx="13"/>
          </p:nvPr>
        </p:nvSpPr>
        <p:spPr>
          <a:xfrm>
            <a:off x="431800" y="1600201"/>
            <a:ext cx="5724376" cy="4709119"/>
          </a:xfrm>
        </p:spPr>
        <p:txBody>
          <a:bodyPr>
            <a:normAutofit fontScale="85000" lnSpcReduction="20000"/>
          </a:bodyPr>
          <a:lstStyle/>
          <a:p>
            <a:pPr marL="457200" indent="-457200">
              <a:spcBef>
                <a:spcPct val="0"/>
              </a:spcBef>
              <a:buFont typeface="Arial" panose="020B0604020202020204" pitchFamily="34" charset="0"/>
              <a:buChar char="•"/>
            </a:pPr>
            <a:r>
              <a:rPr lang="en-US" altLang="en-US" b="0" dirty="0">
                <a:solidFill>
                  <a:srgbClr val="404040"/>
                </a:solidFill>
              </a:rPr>
              <a:t>28 EU </a:t>
            </a:r>
            <a:r>
              <a:rPr lang="en-US" altLang="en-US" b="0" dirty="0" smtClean="0">
                <a:solidFill>
                  <a:srgbClr val="404040"/>
                </a:solidFill>
              </a:rPr>
              <a:t>MS, Norway, Turkey </a:t>
            </a:r>
          </a:p>
          <a:p>
            <a:pPr marL="457200" indent="-457200">
              <a:spcBef>
                <a:spcPct val="0"/>
              </a:spcBef>
              <a:buFont typeface="Arial" panose="020B0604020202020204" pitchFamily="34" charset="0"/>
              <a:buChar char="•"/>
            </a:pPr>
            <a:endParaRPr lang="en-US" altLang="en-US" b="0" dirty="0">
              <a:solidFill>
                <a:srgbClr val="404040"/>
              </a:solidFill>
            </a:endParaRPr>
          </a:p>
          <a:p>
            <a:pPr marL="457200" indent="-457200">
              <a:spcBef>
                <a:spcPct val="0"/>
              </a:spcBef>
              <a:buFont typeface="Arial" panose="020B0604020202020204" pitchFamily="34" charset="0"/>
              <a:buChar char="•"/>
            </a:pPr>
            <a:r>
              <a:rPr lang="en-US" altLang="en-US" b="0" dirty="0" smtClean="0">
                <a:solidFill>
                  <a:srgbClr val="404040"/>
                </a:solidFill>
              </a:rPr>
              <a:t>Annual reporting exercise</a:t>
            </a:r>
          </a:p>
          <a:p>
            <a:pPr marL="457200" indent="-457200">
              <a:spcBef>
                <a:spcPct val="0"/>
              </a:spcBef>
              <a:buFont typeface="Arial" panose="020B0604020202020204" pitchFamily="34" charset="0"/>
              <a:buChar char="•"/>
            </a:pPr>
            <a:endParaRPr lang="en-US" b="0" dirty="0" smtClean="0">
              <a:solidFill>
                <a:srgbClr val="404040"/>
              </a:solidFill>
            </a:endParaRPr>
          </a:p>
          <a:p>
            <a:pPr marL="457200" indent="-457200">
              <a:spcBef>
                <a:spcPct val="0"/>
              </a:spcBef>
              <a:buFont typeface="Arial" panose="020B0604020202020204" pitchFamily="34" charset="0"/>
              <a:buChar char="•"/>
            </a:pPr>
            <a:r>
              <a:rPr lang="en-US" b="0" dirty="0" smtClean="0">
                <a:solidFill>
                  <a:srgbClr val="404040"/>
                </a:solidFill>
              </a:rPr>
              <a:t>Standardized reporting tools improved </a:t>
            </a:r>
            <a:r>
              <a:rPr lang="en-US" b="0" dirty="0">
                <a:solidFill>
                  <a:srgbClr val="404040"/>
                </a:solidFill>
              </a:rPr>
              <a:t>incrementally over </a:t>
            </a:r>
            <a:r>
              <a:rPr lang="en-US" b="0" dirty="0" smtClean="0">
                <a:solidFill>
                  <a:srgbClr val="404040"/>
                </a:solidFill>
              </a:rPr>
              <a:t>last 20 years </a:t>
            </a:r>
            <a:endParaRPr lang="en-US" b="0" dirty="0">
              <a:solidFill>
                <a:srgbClr val="404040"/>
              </a:solidFill>
            </a:endParaRPr>
          </a:p>
          <a:p>
            <a:pPr marL="457200" indent="-457200">
              <a:spcBef>
                <a:spcPct val="0"/>
              </a:spcBef>
              <a:buFont typeface="Arial" panose="020B0604020202020204" pitchFamily="34" charset="0"/>
              <a:buChar char="•"/>
            </a:pPr>
            <a:endParaRPr lang="en-US" b="0" dirty="0">
              <a:solidFill>
                <a:srgbClr val="404040"/>
              </a:solidFill>
            </a:endParaRPr>
          </a:p>
          <a:p>
            <a:pPr marL="457200" indent="-457200">
              <a:spcBef>
                <a:spcPct val="0"/>
              </a:spcBef>
              <a:buFont typeface="Arial" panose="020B0604020202020204" pitchFamily="34" charset="0"/>
              <a:buChar char="•"/>
            </a:pPr>
            <a:r>
              <a:rPr lang="en-US" b="0" dirty="0" smtClean="0">
                <a:solidFill>
                  <a:srgbClr val="404040"/>
                </a:solidFill>
              </a:rPr>
              <a:t>New supply indicators</a:t>
            </a:r>
          </a:p>
          <a:p>
            <a:pPr marL="457200" indent="-457200">
              <a:spcBef>
                <a:spcPct val="0"/>
              </a:spcBef>
              <a:buFont typeface="Arial" panose="020B0604020202020204" pitchFamily="34" charset="0"/>
              <a:buChar char="•"/>
            </a:pPr>
            <a:endParaRPr lang="en-US" b="0" dirty="0" smtClean="0">
              <a:solidFill>
                <a:srgbClr val="404040"/>
              </a:solidFill>
            </a:endParaRPr>
          </a:p>
          <a:p>
            <a:pPr marL="457200" indent="-457200">
              <a:spcBef>
                <a:spcPct val="0"/>
              </a:spcBef>
              <a:buFont typeface="Arial" panose="020B0604020202020204" pitchFamily="34" charset="0"/>
              <a:buChar char="•"/>
            </a:pPr>
            <a:r>
              <a:rPr lang="en-US" b="0" dirty="0" smtClean="0">
                <a:solidFill>
                  <a:srgbClr val="404040"/>
                </a:solidFill>
              </a:rPr>
              <a:t>Additional partners</a:t>
            </a:r>
          </a:p>
          <a:p>
            <a:pPr marL="637200" lvl="2" indent="-457200">
              <a:spcBef>
                <a:spcPct val="0"/>
              </a:spcBef>
              <a:buFont typeface="Arial" panose="020B0604020202020204" pitchFamily="34" charset="0"/>
              <a:buChar char="•"/>
            </a:pPr>
            <a:r>
              <a:rPr lang="en-GB" b="0" dirty="0" smtClean="0">
                <a:solidFill>
                  <a:schemeClr val="tx2"/>
                </a:solidFill>
              </a:rPr>
              <a:t>Reference </a:t>
            </a:r>
            <a:r>
              <a:rPr lang="en-GB" b="0" dirty="0">
                <a:solidFill>
                  <a:schemeClr val="tx2"/>
                </a:solidFill>
              </a:rPr>
              <a:t>group on drug supply </a:t>
            </a:r>
            <a:r>
              <a:rPr lang="en-GB" b="0" dirty="0" smtClean="0">
                <a:solidFill>
                  <a:schemeClr val="tx2"/>
                </a:solidFill>
              </a:rPr>
              <a:t>indicators</a:t>
            </a:r>
          </a:p>
          <a:p>
            <a:pPr marL="637200" lvl="2" indent="-457200">
              <a:spcBef>
                <a:spcPct val="0"/>
              </a:spcBef>
              <a:buFont typeface="Arial" panose="020B0604020202020204" pitchFamily="34" charset="0"/>
              <a:buChar char="•"/>
            </a:pPr>
            <a:r>
              <a:rPr lang="en-GB" b="0" dirty="0" smtClean="0">
                <a:solidFill>
                  <a:schemeClr val="tx2"/>
                </a:solidFill>
              </a:rPr>
              <a:t>Europol</a:t>
            </a:r>
          </a:p>
          <a:p>
            <a:pPr marL="637200" lvl="2" indent="-457200">
              <a:spcBef>
                <a:spcPct val="0"/>
              </a:spcBef>
              <a:buFont typeface="Arial" panose="020B0604020202020204" pitchFamily="34" charset="0"/>
              <a:buChar char="•"/>
            </a:pPr>
            <a:r>
              <a:rPr lang="en-GB" b="0" dirty="0" err="1" smtClean="0">
                <a:solidFill>
                  <a:schemeClr val="tx2"/>
                </a:solidFill>
              </a:rPr>
              <a:t>Eurojust</a:t>
            </a:r>
            <a:endParaRPr lang="en-GB" b="0" dirty="0" smtClean="0">
              <a:solidFill>
                <a:schemeClr val="tx2"/>
              </a:solidFill>
            </a:endParaRPr>
          </a:p>
          <a:p>
            <a:pPr marL="637200" lvl="2" indent="-457200">
              <a:spcBef>
                <a:spcPct val="0"/>
              </a:spcBef>
              <a:buFont typeface="Arial" panose="020B0604020202020204" pitchFamily="34" charset="0"/>
              <a:buChar char="•"/>
            </a:pPr>
            <a:r>
              <a:rPr lang="en-GB" b="0" dirty="0" smtClean="0">
                <a:solidFill>
                  <a:schemeClr val="tx2"/>
                </a:solidFill>
              </a:rPr>
              <a:t>EC (Joint Research Centre, Eurostat, </a:t>
            </a:r>
            <a:r>
              <a:rPr lang="en-GB" b="0" dirty="0" err="1" smtClean="0">
                <a:solidFill>
                  <a:schemeClr val="tx2"/>
                </a:solidFill>
              </a:rPr>
              <a:t>Taxud</a:t>
            </a:r>
            <a:r>
              <a:rPr lang="en-GB" b="0" dirty="0" smtClean="0">
                <a:solidFill>
                  <a:schemeClr val="tx2"/>
                </a:solidFill>
              </a:rPr>
              <a:t>)</a:t>
            </a:r>
            <a:endParaRPr lang="en-GB" b="0" dirty="0">
              <a:solidFill>
                <a:schemeClr val="tx2"/>
              </a:solidFill>
            </a:endParaRPr>
          </a:p>
          <a:p>
            <a:pPr marL="457200" indent="-457200">
              <a:spcBef>
                <a:spcPct val="0"/>
              </a:spcBef>
              <a:buFont typeface="Arial" panose="020B0604020202020204" pitchFamily="34" charset="0"/>
              <a:buChar char="•"/>
            </a:pPr>
            <a:endParaRPr lang="en-US" b="0" dirty="0" smtClean="0">
              <a:solidFill>
                <a:srgbClr val="404040"/>
              </a:solidFill>
            </a:endParaRPr>
          </a:p>
          <a:p>
            <a:pPr lvl="1">
              <a:spcBef>
                <a:spcPct val="0"/>
              </a:spcBef>
            </a:pPr>
            <a:endParaRPr lang="en-US" sz="1900" b="0" i="1" dirty="0" smtClean="0">
              <a:solidFill>
                <a:srgbClr val="404040"/>
              </a:solidFill>
            </a:endParaRPr>
          </a:p>
          <a:p>
            <a:pPr lvl="1">
              <a:spcBef>
                <a:spcPct val="0"/>
              </a:spcBef>
              <a:buFontTx/>
              <a:buChar char="•"/>
            </a:pPr>
            <a:endParaRPr lang="en-US" b="0" dirty="0" smtClean="0">
              <a:solidFill>
                <a:srgbClr val="40404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00808"/>
            <a:ext cx="2736304" cy="36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886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 practical terms this means:</a:t>
            </a:r>
            <a:endParaRPr lang="en-US" dirty="0"/>
          </a:p>
        </p:txBody>
      </p:sp>
      <p:sp>
        <p:nvSpPr>
          <p:cNvPr id="3" name="Slide Number Placeholder 2"/>
          <p:cNvSpPr>
            <a:spLocks noGrp="1"/>
          </p:cNvSpPr>
          <p:nvPr>
            <p:ph type="sldNum" sz="quarter" idx="4294967295"/>
          </p:nvPr>
        </p:nvSpPr>
        <p:spPr>
          <a:xfrm>
            <a:off x="8766000" y="6408000"/>
            <a:ext cx="442392" cy="365125"/>
          </a:xfrm>
          <a:prstGeom prst="rect">
            <a:avLst/>
          </a:prstGeom>
        </p:spPr>
        <p:txBody>
          <a:bodyPr/>
          <a:lstStyle/>
          <a:p>
            <a:fld id="{625570B4-70FB-4D6F-A727-6B9BC9A5D104}" type="slidenum">
              <a:rPr lang="en-GB" smtClean="0">
                <a:solidFill>
                  <a:prstClr val="black">
                    <a:tint val="75000"/>
                  </a:prstClr>
                </a:solidFill>
              </a:rPr>
              <a:pPr/>
              <a:t>33</a:t>
            </a:fld>
            <a:endParaRPr lang="en-GB" dirty="0">
              <a:solidFill>
                <a:prstClr val="black">
                  <a:tint val="75000"/>
                </a:prstClr>
              </a:solidFill>
            </a:endParaRPr>
          </a:p>
        </p:txBody>
      </p:sp>
      <p:sp>
        <p:nvSpPr>
          <p:cNvPr id="4" name="Content Placeholder 3"/>
          <p:cNvSpPr>
            <a:spLocks noGrp="1"/>
          </p:cNvSpPr>
          <p:nvPr>
            <p:ph idx="13"/>
          </p:nvPr>
        </p:nvSpPr>
        <p:spPr>
          <a:xfrm>
            <a:off x="395536" y="1484784"/>
            <a:ext cx="8136904" cy="4421088"/>
          </a:xfrm>
        </p:spPr>
        <p:txBody>
          <a:bodyPr>
            <a:noAutofit/>
          </a:bodyPr>
          <a:lstStyle/>
          <a:p>
            <a:pPr lvl="2">
              <a:spcBef>
                <a:spcPts val="0"/>
              </a:spcBef>
              <a:spcAft>
                <a:spcPts val="600"/>
              </a:spcAft>
            </a:pPr>
            <a:r>
              <a:rPr lang="en-GB" sz="2400" b="1" dirty="0" smtClean="0"/>
              <a:t>Addressing </a:t>
            </a:r>
            <a:r>
              <a:rPr lang="en-GB" sz="2400" b="1" dirty="0"/>
              <a:t>both security &amp; health issues</a:t>
            </a:r>
          </a:p>
          <a:p>
            <a:pPr lvl="3"/>
            <a:r>
              <a:rPr lang="en-GB" sz="2000" dirty="0" smtClean="0"/>
              <a:t>Multidisciplinary &amp; holistic analysis</a:t>
            </a:r>
          </a:p>
          <a:p>
            <a:pPr marL="0" lvl="2" indent="0">
              <a:spcBef>
                <a:spcPts val="0"/>
              </a:spcBef>
              <a:spcAft>
                <a:spcPts val="600"/>
              </a:spcAft>
              <a:buNone/>
            </a:pPr>
            <a:endParaRPr lang="en-GB" sz="2400" b="1" dirty="0" smtClean="0"/>
          </a:p>
          <a:p>
            <a:pPr lvl="2">
              <a:spcBef>
                <a:spcPts val="0"/>
              </a:spcBef>
              <a:spcAft>
                <a:spcPts val="600"/>
              </a:spcAft>
            </a:pPr>
            <a:r>
              <a:rPr lang="is-IS" sz="2400" b="1" dirty="0"/>
              <a:t>Processing and analysing large volumes of </a:t>
            </a:r>
            <a:r>
              <a:rPr lang="is-IS" sz="2400" b="1" dirty="0" smtClean="0"/>
              <a:t>data</a:t>
            </a:r>
          </a:p>
          <a:p>
            <a:pPr lvl="2">
              <a:spcBef>
                <a:spcPts val="0"/>
              </a:spcBef>
              <a:spcAft>
                <a:spcPts val="600"/>
              </a:spcAft>
            </a:pPr>
            <a:endParaRPr lang="is-IS" sz="2400" b="1" dirty="0"/>
          </a:p>
          <a:p>
            <a:pPr lvl="2">
              <a:spcBef>
                <a:spcPts val="0"/>
              </a:spcBef>
              <a:spcAft>
                <a:spcPts val="600"/>
              </a:spcAft>
            </a:pPr>
            <a:r>
              <a:rPr lang="en-GB" sz="2400" b="1" dirty="0" smtClean="0"/>
              <a:t>Developing standards and common approaches</a:t>
            </a:r>
          </a:p>
          <a:p>
            <a:pPr lvl="2">
              <a:spcBef>
                <a:spcPts val="0"/>
              </a:spcBef>
              <a:spcAft>
                <a:spcPts val="600"/>
              </a:spcAft>
            </a:pPr>
            <a:endParaRPr lang="en-GB" sz="2400" b="1" dirty="0" smtClean="0"/>
          </a:p>
          <a:p>
            <a:pPr lvl="2">
              <a:spcBef>
                <a:spcPts val="0"/>
              </a:spcBef>
              <a:spcAft>
                <a:spcPts val="600"/>
              </a:spcAft>
            </a:pPr>
            <a:r>
              <a:rPr lang="en-GB" sz="2400" b="1" dirty="0" smtClean="0"/>
              <a:t>Focal points &amp; expert networks allow an </a:t>
            </a:r>
            <a:r>
              <a:rPr lang="is-IS" sz="2400" b="1" dirty="0" smtClean="0"/>
              <a:t>ongoing conversation with member states </a:t>
            </a:r>
          </a:p>
          <a:p>
            <a:pPr marL="0" lvl="2" indent="0">
              <a:spcBef>
                <a:spcPts val="0"/>
              </a:spcBef>
              <a:spcAft>
                <a:spcPts val="600"/>
              </a:spcAft>
              <a:buNone/>
            </a:pPr>
            <a:endParaRPr lang="is-IS" b="1" dirty="0" smtClean="0"/>
          </a:p>
          <a:p>
            <a:pPr marL="0" lvl="2" indent="0">
              <a:spcBef>
                <a:spcPts val="0"/>
              </a:spcBef>
              <a:spcAft>
                <a:spcPts val="600"/>
              </a:spcAft>
              <a:buNone/>
            </a:pPr>
            <a:endParaRPr lang="is-IS" b="1" dirty="0" smtClean="0">
              <a:solidFill>
                <a:schemeClr val="accent6"/>
              </a:solidFill>
            </a:endParaRPr>
          </a:p>
          <a:p>
            <a:pPr marL="0" lvl="2" indent="0">
              <a:spcBef>
                <a:spcPts val="0"/>
              </a:spcBef>
              <a:spcAft>
                <a:spcPts val="600"/>
              </a:spcAft>
              <a:buNone/>
            </a:pPr>
            <a:endParaRPr lang="is-IS" b="1" dirty="0" smtClean="0">
              <a:solidFill>
                <a:schemeClr val="accent6"/>
              </a:solidFill>
            </a:endParaRPr>
          </a:p>
          <a:p>
            <a:pPr marL="0" lvl="2" indent="0">
              <a:spcBef>
                <a:spcPts val="0"/>
              </a:spcBef>
              <a:spcAft>
                <a:spcPts val="600"/>
              </a:spcAft>
              <a:buNone/>
            </a:pPr>
            <a:endParaRPr lang="is-IS" b="1" dirty="0" smtClean="0">
              <a:solidFill>
                <a:schemeClr val="accent6"/>
              </a:solidFill>
            </a:endParaRPr>
          </a:p>
          <a:p>
            <a:pPr marL="0" lvl="2" indent="0">
              <a:spcBef>
                <a:spcPts val="0"/>
              </a:spcBef>
              <a:spcAft>
                <a:spcPts val="600"/>
              </a:spcAft>
              <a:buNone/>
            </a:pPr>
            <a:endParaRPr lang="is-IS" b="1" dirty="0" smtClean="0">
              <a:solidFill>
                <a:schemeClr val="accent6"/>
              </a:solidFill>
            </a:endParaRPr>
          </a:p>
          <a:p>
            <a:pPr marL="0" lvl="2" indent="0">
              <a:spcBef>
                <a:spcPts val="0"/>
              </a:spcBef>
              <a:spcAft>
                <a:spcPts val="600"/>
              </a:spcAft>
              <a:buNone/>
            </a:pPr>
            <a:endParaRPr lang="en-GB" b="1" dirty="0" smtClean="0">
              <a:solidFill>
                <a:schemeClr val="accent6"/>
              </a:solidFill>
            </a:endParaRPr>
          </a:p>
          <a:p>
            <a:endParaRPr lang="en-GB" sz="2000" dirty="0" smtClean="0"/>
          </a:p>
          <a:p>
            <a:pPr marL="180000" lvl="3" indent="0">
              <a:buNone/>
            </a:pPr>
            <a:endParaRPr lang="en-GB" dirty="0" smtClean="0"/>
          </a:p>
          <a:p>
            <a:endParaRPr lang="en-GB" sz="2000" dirty="0" smtClean="0"/>
          </a:p>
          <a:p>
            <a:endParaRPr lang="en-GB" sz="2000" dirty="0" smtClean="0"/>
          </a:p>
          <a:p>
            <a:endParaRPr lang="en-GB" sz="2000" dirty="0"/>
          </a:p>
        </p:txBody>
      </p:sp>
    </p:spTree>
    <p:extLst>
      <p:ext uri="{BB962C8B-B14F-4D97-AF65-F5344CB8AC3E}">
        <p14:creationId xmlns:p14="http://schemas.microsoft.com/office/powerpoint/2010/main" val="2651240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988840"/>
            <a:ext cx="7704856" cy="1503040"/>
          </a:xfrm>
        </p:spPr>
        <p:txBody>
          <a:bodyPr>
            <a:normAutofit fontScale="90000"/>
          </a:bodyPr>
          <a:lstStyle/>
          <a:p>
            <a:r>
              <a:rPr lang="en-US" dirty="0" smtClean="0"/>
              <a:t/>
            </a:r>
            <a:br>
              <a:rPr lang="en-US" dirty="0" smtClean="0"/>
            </a:br>
            <a:r>
              <a:rPr lang="en-GB" dirty="0"/>
              <a:t>Monitoring drug </a:t>
            </a:r>
            <a:r>
              <a:rPr lang="en-GB" dirty="0" smtClean="0"/>
              <a:t>supply: general issues</a:t>
            </a:r>
            <a:endParaRPr lang="en-GB" dirty="0"/>
          </a:p>
        </p:txBody>
      </p:sp>
    </p:spTree>
    <p:extLst>
      <p:ext uri="{BB962C8B-B14F-4D97-AF65-F5344CB8AC3E}">
        <p14:creationId xmlns:p14="http://schemas.microsoft.com/office/powerpoint/2010/main" val="354026773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1243013"/>
            <a:ext cx="45085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1"/>
          <p:cNvSpPr>
            <a:spLocks noGrp="1"/>
          </p:cNvSpPr>
          <p:nvPr>
            <p:ph type="title"/>
          </p:nvPr>
        </p:nvSpPr>
        <p:spPr>
          <a:xfrm>
            <a:off x="431800" y="252413"/>
            <a:ext cx="8172450" cy="773112"/>
          </a:xfrm>
        </p:spPr>
        <p:txBody>
          <a:bodyPr/>
          <a:lstStyle/>
          <a:p>
            <a:pPr eaLnBrk="1" hangingPunct="1"/>
            <a:r>
              <a:rPr lang="en-GB">
                <a:latin typeface="Arial" charset="0"/>
                <a:ea typeface="ＭＳ Ｐゴシック" charset="0"/>
              </a:rPr>
              <a:t>The financial impact of drug markets</a:t>
            </a:r>
          </a:p>
        </p:txBody>
      </p:sp>
      <p:sp>
        <p:nvSpPr>
          <p:cNvPr id="58371" name="Slide Number Placeholder 3"/>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9716EC-1343-E640-A02A-693CD289F8AC}" type="slidenum">
              <a:rPr lang="en-GB" sz="1200">
                <a:solidFill>
                  <a:srgbClr val="898989"/>
                </a:solidFill>
              </a:rPr>
              <a:pPr eaLnBrk="1" hangingPunct="1"/>
              <a:t>35</a:t>
            </a:fld>
            <a:endParaRPr lang="en-GB" sz="1200">
              <a:solidFill>
                <a:srgbClr val="898989"/>
              </a:solidFill>
            </a:endParaRPr>
          </a:p>
        </p:txBody>
      </p:sp>
      <p:sp>
        <p:nvSpPr>
          <p:cNvPr id="3" name="Oval 2"/>
          <p:cNvSpPr/>
          <p:nvPr/>
        </p:nvSpPr>
        <p:spPr>
          <a:xfrm>
            <a:off x="3851275" y="3357563"/>
            <a:ext cx="1704975" cy="1676400"/>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a:solidFill>
                  <a:srgbClr val="FFFFFF"/>
                </a:solidFill>
                <a:ea typeface="ＭＳ Ｐゴシック" charset="0"/>
                <a:cs typeface="ＭＳ Ｐゴシック" charset="0"/>
              </a:rPr>
              <a:t>€ 24 </a:t>
            </a:r>
            <a:br>
              <a:rPr lang="en-US" sz="3200">
                <a:solidFill>
                  <a:srgbClr val="FFFFFF"/>
                </a:solidFill>
                <a:ea typeface="ＭＳ Ｐゴシック" charset="0"/>
                <a:cs typeface="ＭＳ Ｐゴシック" charset="0"/>
              </a:rPr>
            </a:br>
            <a:r>
              <a:rPr lang="en-US" sz="2800">
                <a:solidFill>
                  <a:srgbClr val="FFFFFF"/>
                </a:solidFill>
                <a:ea typeface="ＭＳ Ｐゴシック" charset="0"/>
                <a:cs typeface="ＭＳ Ｐゴシック" charset="0"/>
              </a:rPr>
              <a:t>billion</a:t>
            </a:r>
          </a:p>
        </p:txBody>
      </p:sp>
    </p:spTree>
    <p:extLst>
      <p:ext uri="{BB962C8B-B14F-4D97-AF65-F5344CB8AC3E}">
        <p14:creationId xmlns:p14="http://schemas.microsoft.com/office/powerpoint/2010/main" val="301625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49798C-3C1A-A645-BEAD-365D180D85DD}" type="slidenum">
              <a:rPr lang="en-GB" sz="1200">
                <a:solidFill>
                  <a:srgbClr val="898989"/>
                </a:solidFill>
              </a:rPr>
              <a:pPr eaLnBrk="1" hangingPunct="1"/>
              <a:t>36</a:t>
            </a:fld>
            <a:endParaRPr lang="en-GB" sz="1200">
              <a:solidFill>
                <a:srgbClr val="898989"/>
              </a:solidFill>
            </a:endParaRPr>
          </a:p>
        </p:txBody>
      </p:sp>
      <p:sp>
        <p:nvSpPr>
          <p:cNvPr id="48130" name="Title 1"/>
          <p:cNvSpPr>
            <a:spLocks noGrp="1"/>
          </p:cNvSpPr>
          <p:nvPr>
            <p:ph type="title"/>
          </p:nvPr>
        </p:nvSpPr>
        <p:spPr>
          <a:xfrm>
            <a:off x="431800" y="252413"/>
            <a:ext cx="8172450" cy="773112"/>
          </a:xfrm>
        </p:spPr>
        <p:txBody>
          <a:bodyPr>
            <a:normAutofit fontScale="90000"/>
          </a:bodyPr>
          <a:lstStyle/>
          <a:p>
            <a:pPr eaLnBrk="1" hangingPunct="1"/>
            <a:r>
              <a:rPr lang="en-GB" dirty="0" smtClean="0">
                <a:latin typeface="Arial" charset="0"/>
                <a:ea typeface="ＭＳ Ｐゴシック" charset="0"/>
              </a:rPr>
              <a:t>The complex ramifications </a:t>
            </a:r>
            <a:r>
              <a:rPr lang="en-GB" dirty="0">
                <a:latin typeface="Arial" charset="0"/>
                <a:ea typeface="ＭＳ Ｐゴシック" charset="0"/>
              </a:rPr>
              <a:t>of the drug market</a:t>
            </a:r>
          </a:p>
        </p:txBody>
      </p:sp>
      <p:pic>
        <p:nvPicPr>
          <p:cNvPr id="481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262063"/>
            <a:ext cx="551815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230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the uses of drug supply-related data</a:t>
            </a:r>
            <a:br>
              <a:rPr lang="en-GB" dirty="0" smtClean="0"/>
            </a:br>
            <a:endParaRPr lang="en-GB" dirty="0"/>
          </a:p>
        </p:txBody>
      </p:sp>
      <p:sp>
        <p:nvSpPr>
          <p:cNvPr id="3" name="Slide Number Placeholder 2"/>
          <p:cNvSpPr>
            <a:spLocks noGrp="1"/>
          </p:cNvSpPr>
          <p:nvPr>
            <p:ph type="sldNum" sz="quarter" idx="12"/>
          </p:nvPr>
        </p:nvSpPr>
        <p:spPr/>
        <p:txBody>
          <a:bodyPr/>
          <a:lstStyle/>
          <a:p>
            <a:fld id="{625570B4-70FB-4D6F-A727-6B9BC9A5D104}" type="slidenum">
              <a:rPr lang="en-GB" smtClean="0">
                <a:solidFill>
                  <a:prstClr val="black">
                    <a:tint val="75000"/>
                  </a:prstClr>
                </a:solidFill>
              </a:rPr>
              <a:pPr/>
              <a:t>37</a:t>
            </a:fld>
            <a:endParaRPr lang="en-GB" dirty="0">
              <a:solidFill>
                <a:prstClr val="black">
                  <a:tint val="75000"/>
                </a:prstClr>
              </a:solidFill>
            </a:endParaRPr>
          </a:p>
        </p:txBody>
      </p:sp>
      <p:sp>
        <p:nvSpPr>
          <p:cNvPr id="4" name="Content Placeholder 3"/>
          <p:cNvSpPr>
            <a:spLocks noGrp="1"/>
          </p:cNvSpPr>
          <p:nvPr>
            <p:ph idx="13"/>
          </p:nvPr>
        </p:nvSpPr>
        <p:spPr/>
        <p:txBody>
          <a:bodyPr>
            <a:normAutofit fontScale="92500" lnSpcReduction="10000"/>
          </a:bodyPr>
          <a:lstStyle/>
          <a:p>
            <a:pPr>
              <a:spcAft>
                <a:spcPts val="1200"/>
              </a:spcAft>
            </a:pPr>
            <a:r>
              <a:rPr lang="en-GB" dirty="0" smtClean="0">
                <a:solidFill>
                  <a:schemeClr val="accent1">
                    <a:lumMod val="50000"/>
                  </a:schemeClr>
                </a:solidFill>
              </a:rPr>
              <a:t>Three </a:t>
            </a:r>
            <a:r>
              <a:rPr lang="en-GB" dirty="0">
                <a:solidFill>
                  <a:schemeClr val="accent1">
                    <a:lumMod val="50000"/>
                  </a:schemeClr>
                </a:solidFill>
              </a:rPr>
              <a:t>main </a:t>
            </a:r>
            <a:r>
              <a:rPr lang="en-GB" dirty="0" smtClean="0">
                <a:solidFill>
                  <a:schemeClr val="accent1">
                    <a:lumMod val="50000"/>
                  </a:schemeClr>
                </a:solidFill>
              </a:rPr>
              <a:t>uses: </a:t>
            </a:r>
            <a:endParaRPr lang="en-GB" dirty="0">
              <a:solidFill>
                <a:schemeClr val="accent1">
                  <a:lumMod val="50000"/>
                </a:schemeClr>
              </a:solidFill>
            </a:endParaRPr>
          </a:p>
          <a:p>
            <a:pPr marL="514350" indent="-514350">
              <a:spcBef>
                <a:spcPts val="600"/>
              </a:spcBef>
              <a:spcAft>
                <a:spcPts val="1200"/>
              </a:spcAft>
              <a:buFont typeface="+mj-lt"/>
              <a:buAutoNum type="arabicPeriod"/>
            </a:pPr>
            <a:r>
              <a:rPr lang="en-GB" sz="2600" dirty="0" smtClean="0">
                <a:solidFill>
                  <a:schemeClr val="accent1">
                    <a:lumMod val="50000"/>
                  </a:schemeClr>
                </a:solidFill>
              </a:rPr>
              <a:t>Inform </a:t>
            </a:r>
            <a:r>
              <a:rPr lang="en-GB" sz="2600" dirty="0">
                <a:solidFill>
                  <a:schemeClr val="accent1">
                    <a:lumMod val="50000"/>
                  </a:schemeClr>
                </a:solidFill>
              </a:rPr>
              <a:t>the formulation, planning and implementation of </a:t>
            </a:r>
            <a:r>
              <a:rPr lang="en-GB" sz="2600" dirty="0" smtClean="0">
                <a:solidFill>
                  <a:schemeClr val="accent1">
                    <a:lumMod val="50000"/>
                  </a:schemeClr>
                </a:solidFill>
              </a:rPr>
              <a:t>strategies </a:t>
            </a:r>
            <a:r>
              <a:rPr lang="en-GB" sz="2600" b="0" dirty="0">
                <a:solidFill>
                  <a:schemeClr val="accent1">
                    <a:lumMod val="50000"/>
                  </a:schemeClr>
                </a:solidFill>
              </a:rPr>
              <a:t>to disrupt and prevent drug production and trafficking and, by tracking trends, help ensure they remain on target. </a:t>
            </a:r>
          </a:p>
          <a:p>
            <a:pPr marL="514350" indent="-514350">
              <a:spcAft>
                <a:spcPts val="1200"/>
              </a:spcAft>
              <a:buFont typeface="+mj-lt"/>
              <a:buAutoNum type="arabicPeriod"/>
            </a:pPr>
            <a:r>
              <a:rPr lang="en-GB" sz="2600" dirty="0" smtClean="0">
                <a:solidFill>
                  <a:schemeClr val="accent1">
                    <a:lumMod val="50000"/>
                  </a:schemeClr>
                </a:solidFill>
              </a:rPr>
              <a:t>Foster </a:t>
            </a:r>
            <a:r>
              <a:rPr lang="en-GB" sz="2600" dirty="0">
                <a:solidFill>
                  <a:schemeClr val="accent1">
                    <a:lumMod val="50000"/>
                  </a:schemeClr>
                </a:solidFill>
              </a:rPr>
              <a:t>operational cooperation, inform the policy dialogue</a:t>
            </a:r>
            <a:r>
              <a:rPr lang="en-GB" sz="2600" b="0" dirty="0">
                <a:solidFill>
                  <a:schemeClr val="accent1">
                    <a:lumMod val="50000"/>
                  </a:schemeClr>
                </a:solidFill>
              </a:rPr>
              <a:t> and provide a common basis for mutual understanding and discussion. </a:t>
            </a:r>
          </a:p>
          <a:p>
            <a:pPr marL="514350" indent="-514350">
              <a:spcAft>
                <a:spcPts val="1200"/>
              </a:spcAft>
              <a:buFont typeface="+mj-lt"/>
              <a:buAutoNum type="arabicPeriod"/>
            </a:pPr>
            <a:r>
              <a:rPr lang="en-GB" sz="2600" dirty="0" smtClean="0">
                <a:solidFill>
                  <a:schemeClr val="accent1">
                    <a:lumMod val="50000"/>
                  </a:schemeClr>
                </a:solidFill>
              </a:rPr>
              <a:t>Support </a:t>
            </a:r>
            <a:r>
              <a:rPr lang="en-GB" sz="2600" dirty="0">
                <a:solidFill>
                  <a:schemeClr val="accent1">
                    <a:lumMod val="50000"/>
                  </a:schemeClr>
                </a:solidFill>
              </a:rPr>
              <a:t>the quantification and modelling necessary for measuring impact </a:t>
            </a:r>
            <a:r>
              <a:rPr lang="en-GB" sz="2600" b="0" dirty="0">
                <a:solidFill>
                  <a:schemeClr val="accent1">
                    <a:lumMod val="50000"/>
                  </a:schemeClr>
                </a:solidFill>
              </a:rPr>
              <a:t>and thus facilitate the debate on the extent to which measures can be shown to work.</a:t>
            </a:r>
          </a:p>
          <a:p>
            <a:endParaRPr lang="en-GB" dirty="0"/>
          </a:p>
        </p:txBody>
      </p:sp>
    </p:spTree>
    <p:extLst>
      <p:ext uri="{BB962C8B-B14F-4D97-AF65-F5344CB8AC3E}">
        <p14:creationId xmlns:p14="http://schemas.microsoft.com/office/powerpoint/2010/main" val="32906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lnSpc>
                <a:spcPct val="90000"/>
              </a:lnSpc>
            </a:pPr>
            <a:r>
              <a:rPr lang="en-GB" sz="3600" dirty="0"/>
              <a:t>Key challenges for measurement</a:t>
            </a:r>
            <a:endParaRPr lang="en-GB" altLang="en-US" sz="3600" dirty="0"/>
          </a:p>
        </p:txBody>
      </p:sp>
      <p:sp>
        <p:nvSpPr>
          <p:cNvPr id="261123" name="Rectangle 3"/>
          <p:cNvSpPr>
            <a:spLocks noGrp="1" noChangeArrowheads="1"/>
          </p:cNvSpPr>
          <p:nvPr>
            <p:ph idx="13"/>
          </p:nvPr>
        </p:nvSpPr>
        <p:spPr>
          <a:xfrm>
            <a:off x="431800" y="1412776"/>
            <a:ext cx="8172648" cy="4608513"/>
          </a:xfrm>
        </p:spPr>
        <p:txBody>
          <a:bodyPr>
            <a:normAutofit fontScale="85000" lnSpcReduction="10000"/>
          </a:bodyPr>
          <a:lstStyle/>
          <a:p>
            <a:pPr marL="342900" indent="-342900">
              <a:lnSpc>
                <a:spcPct val="120000"/>
              </a:lnSpc>
              <a:spcBef>
                <a:spcPts val="600"/>
              </a:spcBef>
              <a:buFont typeface="Arial" panose="020B0604020202020204" pitchFamily="34" charset="0"/>
              <a:buChar char="•"/>
            </a:pPr>
            <a:r>
              <a:rPr lang="en-GB" altLang="en-US" sz="2400" dirty="0" smtClean="0"/>
              <a:t>‘Hidden</a:t>
            </a:r>
            <a:r>
              <a:rPr lang="en-GB" altLang="en-US" sz="2400" dirty="0"/>
              <a:t>’ phenomenon: difficult to monitor</a:t>
            </a:r>
          </a:p>
          <a:p>
            <a:pPr marL="342900" indent="-342900">
              <a:lnSpc>
                <a:spcPct val="120000"/>
              </a:lnSpc>
              <a:spcBef>
                <a:spcPts val="600"/>
              </a:spcBef>
              <a:buFont typeface="Arial" panose="020B0604020202020204" pitchFamily="34" charset="0"/>
              <a:buChar char="•"/>
            </a:pPr>
            <a:r>
              <a:rPr lang="en-GB" altLang="en-US" sz="2400" dirty="0" smtClean="0"/>
              <a:t>Mainly </a:t>
            </a:r>
            <a:r>
              <a:rPr lang="en-GB" altLang="en-US" sz="2400" dirty="0"/>
              <a:t>data from LE sources: ‘consensual crime’ = ‘dark figure</a:t>
            </a:r>
            <a:r>
              <a:rPr lang="en-GB" altLang="en-US" sz="2400" dirty="0" smtClean="0"/>
              <a:t>’</a:t>
            </a:r>
          </a:p>
          <a:p>
            <a:pPr marL="342900" indent="-342900">
              <a:lnSpc>
                <a:spcPct val="120000"/>
              </a:lnSpc>
              <a:spcBef>
                <a:spcPts val="600"/>
              </a:spcBef>
              <a:buFont typeface="Arial" panose="020B0604020202020204" pitchFamily="34" charset="0"/>
              <a:buChar char="•"/>
            </a:pPr>
            <a:r>
              <a:rPr lang="en-GB" altLang="en-US" sz="2400" dirty="0" smtClean="0"/>
              <a:t>Huge range &amp; variety of activities</a:t>
            </a:r>
            <a:endParaRPr lang="en-GB" altLang="en-US" sz="2400" dirty="0"/>
          </a:p>
          <a:p>
            <a:pPr marL="342900" indent="-342900">
              <a:lnSpc>
                <a:spcPct val="120000"/>
              </a:lnSpc>
              <a:spcBef>
                <a:spcPts val="600"/>
              </a:spcBef>
              <a:buFont typeface="Arial" panose="020B0604020202020204" pitchFamily="34" charset="0"/>
              <a:buChar char="•"/>
            </a:pPr>
            <a:r>
              <a:rPr lang="en-GB" altLang="en-US" sz="2400" dirty="0" smtClean="0"/>
              <a:t>Data </a:t>
            </a:r>
            <a:r>
              <a:rPr lang="en-GB" altLang="en-US" sz="2400" dirty="0"/>
              <a:t>sensitivity and confidentiality - </a:t>
            </a:r>
            <a:r>
              <a:rPr lang="en-GB" altLang="en-US" sz="2400" dirty="0" smtClean="0"/>
              <a:t>operational factors influence </a:t>
            </a:r>
            <a:r>
              <a:rPr lang="en-GB" altLang="en-US" sz="2400" dirty="0"/>
              <a:t>what is possible to collect and data </a:t>
            </a:r>
            <a:r>
              <a:rPr lang="en-GB" altLang="en-US" sz="2400" dirty="0" smtClean="0"/>
              <a:t>available</a:t>
            </a:r>
            <a:endParaRPr lang="en-GB" altLang="en-US" sz="2400" dirty="0"/>
          </a:p>
          <a:p>
            <a:pPr marL="342900" indent="-342900">
              <a:lnSpc>
                <a:spcPct val="120000"/>
              </a:lnSpc>
              <a:spcBef>
                <a:spcPts val="600"/>
              </a:spcBef>
              <a:buFont typeface="Arial" panose="020B0604020202020204" pitchFamily="34" charset="0"/>
              <a:buChar char="•"/>
            </a:pPr>
            <a:r>
              <a:rPr lang="en-GB" altLang="en-US" sz="2400" dirty="0" smtClean="0"/>
              <a:t>Wide range of agencies involved - data </a:t>
            </a:r>
            <a:r>
              <a:rPr lang="en-GB" altLang="en-US" sz="2400" dirty="0"/>
              <a:t>from LEAs and CJS sometimes ‘trapped within </a:t>
            </a:r>
            <a:r>
              <a:rPr lang="en-GB" altLang="en-US" sz="2400" dirty="0" smtClean="0"/>
              <a:t>agencies’</a:t>
            </a:r>
            <a:endParaRPr lang="en-GB" altLang="en-US" sz="2400" dirty="0"/>
          </a:p>
          <a:p>
            <a:pPr marL="342900" indent="-342900">
              <a:lnSpc>
                <a:spcPct val="120000"/>
              </a:lnSpc>
              <a:spcBef>
                <a:spcPts val="600"/>
              </a:spcBef>
              <a:buFont typeface="Arial" panose="020B0604020202020204" pitchFamily="34" charset="0"/>
              <a:buChar char="•"/>
            </a:pPr>
            <a:r>
              <a:rPr lang="en-GB" altLang="en-US" sz="2400" dirty="0" smtClean="0"/>
              <a:t>Influence </a:t>
            </a:r>
            <a:r>
              <a:rPr lang="en-GB" altLang="en-US" sz="2400" dirty="0"/>
              <a:t>of operational priorities on what is possible to collect and data available</a:t>
            </a:r>
          </a:p>
          <a:p>
            <a:pPr marL="342900" indent="-342900">
              <a:lnSpc>
                <a:spcPct val="120000"/>
              </a:lnSpc>
              <a:spcBef>
                <a:spcPts val="600"/>
              </a:spcBef>
              <a:buFont typeface="Arial" panose="020B0604020202020204" pitchFamily="34" charset="0"/>
              <a:buChar char="•"/>
            </a:pPr>
            <a:r>
              <a:rPr lang="en-GB" altLang="en-US" sz="2400" dirty="0" smtClean="0"/>
              <a:t>Issues </a:t>
            </a:r>
            <a:r>
              <a:rPr lang="en-GB" altLang="en-US" sz="2400" dirty="0"/>
              <a:t>of data comparability: impact of national legislation, CJ practices, political </a:t>
            </a:r>
            <a:r>
              <a:rPr lang="en-GB" altLang="en-US" sz="2400" dirty="0" smtClean="0"/>
              <a:t>priorities</a:t>
            </a:r>
          </a:p>
        </p:txBody>
      </p:sp>
      <p:sp>
        <p:nvSpPr>
          <p:cNvPr id="261124" name="Text Box 4"/>
          <p:cNvSpPr txBox="1">
            <a:spLocks noChangeArrowheads="1"/>
          </p:cNvSpPr>
          <p:nvPr/>
        </p:nvSpPr>
        <p:spPr bwMode="auto">
          <a:xfrm>
            <a:off x="5722938" y="6308725"/>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A2FA3348-3972-4823-AD4A-A77F4248D750}" type="slidenum">
              <a:rPr lang="pt-PT" altLang="en-US" sz="1600" i="1">
                <a:solidFill>
                  <a:prstClr val="white"/>
                </a:solidFill>
              </a:rPr>
              <a:pPr algn="r">
                <a:spcBef>
                  <a:spcPct val="50000"/>
                </a:spcBef>
              </a:pPr>
              <a:t>38</a:t>
            </a:fld>
            <a:endParaRPr lang="en-GB" altLang="en-US" sz="1600" i="1">
              <a:solidFill>
                <a:prstClr val="white"/>
              </a:solidFill>
            </a:endParaRPr>
          </a:p>
        </p:txBody>
      </p:sp>
      <p:sp>
        <p:nvSpPr>
          <p:cNvPr id="2" name="Slide Number Placeholder 1"/>
          <p:cNvSpPr>
            <a:spLocks noGrp="1"/>
          </p:cNvSpPr>
          <p:nvPr>
            <p:ph type="sldNum" sz="quarter" idx="12"/>
          </p:nvPr>
        </p:nvSpPr>
        <p:spPr/>
        <p:txBody>
          <a:bodyPr/>
          <a:lstStyle/>
          <a:p>
            <a:fld id="{625570B4-70FB-4D6F-A727-6B9BC9A5D104}" type="slidenum">
              <a:rPr lang="en-GB" smtClean="0">
                <a:solidFill>
                  <a:prstClr val="black">
                    <a:tint val="75000"/>
                  </a:prstClr>
                </a:solidFill>
              </a:rPr>
              <a:pPr/>
              <a:t>38</a:t>
            </a:fld>
            <a:endParaRPr lang="en-GB" dirty="0">
              <a:solidFill>
                <a:prstClr val="black">
                  <a:tint val="75000"/>
                </a:prstClr>
              </a:solidFill>
            </a:endParaRPr>
          </a:p>
        </p:txBody>
      </p:sp>
    </p:spTree>
    <p:extLst>
      <p:ext uri="{BB962C8B-B14F-4D97-AF65-F5344CB8AC3E}">
        <p14:creationId xmlns:p14="http://schemas.microsoft.com/office/powerpoint/2010/main" val="2773858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altLang="en-US" dirty="0"/>
              <a:t> Driving themes </a:t>
            </a:r>
            <a:r>
              <a:rPr lang="en-US" altLang="en-US" dirty="0" smtClean="0"/>
              <a:t>for supply indicator development</a:t>
            </a:r>
            <a:endParaRPr lang="en-US" altLang="en-US" dirty="0"/>
          </a:p>
        </p:txBody>
      </p:sp>
      <p:sp>
        <p:nvSpPr>
          <p:cNvPr id="46083" name="Rectangle 3"/>
          <p:cNvSpPr>
            <a:spLocks noGrp="1" noChangeArrowheads="1"/>
          </p:cNvSpPr>
          <p:nvPr>
            <p:ph idx="13"/>
          </p:nvPr>
        </p:nvSpPr>
        <p:spPr>
          <a:xfrm>
            <a:off x="395536" y="2996952"/>
            <a:ext cx="4896544" cy="3024336"/>
          </a:xfrm>
        </p:spPr>
        <p:txBody>
          <a:bodyPr>
            <a:normAutofit fontScale="77500" lnSpcReduction="20000"/>
          </a:bodyPr>
          <a:lstStyle/>
          <a:p>
            <a:pPr marL="342900" lvl="1" indent="-342900">
              <a:buFont typeface="Arial" panose="020B0604020202020204" pitchFamily="34" charset="0"/>
              <a:buChar char="•"/>
            </a:pPr>
            <a:r>
              <a:rPr lang="en-GB" altLang="en-US" dirty="0" smtClean="0">
                <a:solidFill>
                  <a:schemeClr val="tx2"/>
                </a:solidFill>
              </a:rPr>
              <a:t>Focus </a:t>
            </a:r>
            <a:r>
              <a:rPr lang="en-GB" altLang="en-US" dirty="0">
                <a:solidFill>
                  <a:schemeClr val="tx2"/>
                </a:solidFill>
              </a:rPr>
              <a:t>on a minimum core data set for routine reporting to form a top-level European analysis</a:t>
            </a:r>
          </a:p>
          <a:p>
            <a:pPr marL="342900" lvl="1" indent="-342900">
              <a:buFont typeface="Arial" panose="020B0604020202020204" pitchFamily="34" charset="0"/>
              <a:buChar char="•"/>
            </a:pPr>
            <a:r>
              <a:rPr lang="en-GB" altLang="en-US" dirty="0">
                <a:solidFill>
                  <a:schemeClr val="tx2"/>
                </a:solidFill>
              </a:rPr>
              <a:t>Data quality needs to improve incrementally over time </a:t>
            </a:r>
          </a:p>
          <a:p>
            <a:pPr marL="342900" lvl="1" indent="-342900">
              <a:buFont typeface="Arial" panose="020B0604020202020204" pitchFamily="34" charset="0"/>
              <a:buChar char="•"/>
            </a:pPr>
            <a:r>
              <a:rPr lang="en-GB" altLang="en-US" dirty="0">
                <a:solidFill>
                  <a:schemeClr val="tx2"/>
                </a:solidFill>
              </a:rPr>
              <a:t>The system should be operationally coherent with, and add value to, national level activities (or it won’t work</a:t>
            </a:r>
            <a:r>
              <a:rPr lang="en-GB" altLang="en-US" dirty="0" smtClean="0">
                <a:solidFill>
                  <a:schemeClr val="tx2"/>
                </a:solidFill>
              </a:rPr>
              <a:t>)</a:t>
            </a:r>
          </a:p>
          <a:p>
            <a:pPr marL="342900" lvl="1" indent="-342900">
              <a:buFont typeface="Arial" panose="020B0604020202020204" pitchFamily="34" charset="0"/>
              <a:buChar char="•"/>
            </a:pPr>
            <a:r>
              <a:rPr lang="en-GB" altLang="en-US" dirty="0" smtClean="0">
                <a:solidFill>
                  <a:schemeClr val="tx2"/>
                </a:solidFill>
              </a:rPr>
              <a:t>Identify opportunities presented by operational data collection for enhancing our understanding of drug supply patterns and trends  </a:t>
            </a:r>
            <a:endParaRPr lang="en-GB" altLang="en-US" dirty="0">
              <a:solidFill>
                <a:schemeClr val="tx2"/>
              </a:solidFill>
            </a:endParaRPr>
          </a:p>
        </p:txBody>
      </p:sp>
      <p:sp>
        <p:nvSpPr>
          <p:cNvPr id="2" name="Slide Number Placeholder 1"/>
          <p:cNvSpPr>
            <a:spLocks noGrp="1"/>
          </p:cNvSpPr>
          <p:nvPr>
            <p:ph type="sldNum" sz="quarter" idx="12"/>
          </p:nvPr>
        </p:nvSpPr>
        <p:spPr/>
        <p:txBody>
          <a:bodyPr/>
          <a:lstStyle/>
          <a:p>
            <a:fld id="{625570B4-70FB-4D6F-A727-6B9BC9A5D104}" type="slidenum">
              <a:rPr lang="en-GB" smtClean="0">
                <a:solidFill>
                  <a:prstClr val="black">
                    <a:tint val="75000"/>
                  </a:prstClr>
                </a:solidFill>
              </a:rPr>
              <a:pPr/>
              <a:t>39</a:t>
            </a:fld>
            <a:endParaRPr lang="en-GB" dirty="0">
              <a:solidFill>
                <a:prstClr val="black">
                  <a:tint val="75000"/>
                </a:prstClr>
              </a:solidFil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90728"/>
            <a:ext cx="354316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539552" y="1700808"/>
            <a:ext cx="7920880" cy="93610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1"/>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smtClean="0">
                <a:solidFill>
                  <a:srgbClr val="000000"/>
                </a:solidFill>
              </a:rPr>
              <a:t>A dynamic and systematic approach in line with Council Conclusions (2013)</a:t>
            </a:r>
          </a:p>
        </p:txBody>
      </p:sp>
    </p:spTree>
    <p:extLst>
      <p:ext uri="{BB962C8B-B14F-4D97-AF65-F5344CB8AC3E}">
        <p14:creationId xmlns:p14="http://schemas.microsoft.com/office/powerpoint/2010/main" val="1963830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71160" y="309467"/>
            <a:ext cx="6977743" cy="584775"/>
          </a:xfrm>
          <a:prstGeom prst="rect">
            <a:avLst/>
          </a:prstGeom>
          <a:noFill/>
        </p:spPr>
        <p:txBody>
          <a:bodyPr wrap="square" rtlCol="0">
            <a:spAutoFit/>
          </a:bodyPr>
          <a:lstStyle/>
          <a:p>
            <a:pPr algn="ctr"/>
            <a:r>
              <a:rPr lang="en-GB" sz="3200" dirty="0" smtClean="0">
                <a:effectLst>
                  <a:outerShdw blurRad="38100" dist="38100" dir="2700000" algn="tl">
                    <a:srgbClr val="000000">
                      <a:alpha val="43137"/>
                    </a:srgbClr>
                  </a:outerShdw>
                </a:effectLst>
                <a:latin typeface="+mj-lt"/>
              </a:rPr>
              <a:t>ECRIS Connectivity</a:t>
            </a:r>
            <a:endParaRPr lang="en-GB" sz="3200" dirty="0">
              <a:effectLst>
                <a:outerShdw blurRad="38100" dist="38100" dir="2700000" algn="tl">
                  <a:srgbClr val="000000">
                    <a:alpha val="43137"/>
                  </a:srgbClr>
                </a:outerShdw>
              </a:effectLst>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0500776"/>
              </p:ext>
            </p:extLst>
          </p:nvPr>
        </p:nvGraphicFramePr>
        <p:xfrm>
          <a:off x="158620" y="1032522"/>
          <a:ext cx="8724123" cy="4603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069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altLang="en-US" sz="2400"/>
              <a:t>Three kinds of information we are interested in…</a:t>
            </a:r>
          </a:p>
        </p:txBody>
      </p:sp>
      <p:sp>
        <p:nvSpPr>
          <p:cNvPr id="70659" name="Rectangle 3"/>
          <p:cNvSpPr>
            <a:spLocks noGrp="1" noChangeArrowheads="1"/>
          </p:cNvSpPr>
          <p:nvPr>
            <p:ph idx="13"/>
          </p:nvPr>
        </p:nvSpPr>
        <p:spPr>
          <a:xfrm>
            <a:off x="395536" y="1484784"/>
            <a:ext cx="8172648" cy="4536505"/>
          </a:xfrm>
        </p:spPr>
        <p:txBody>
          <a:bodyPr>
            <a:normAutofit fontScale="92500" lnSpcReduction="10000"/>
          </a:bodyPr>
          <a:lstStyle/>
          <a:p>
            <a:pPr marL="285750" indent="-285750">
              <a:lnSpc>
                <a:spcPct val="110000"/>
              </a:lnSpc>
              <a:spcBef>
                <a:spcPts val="1200"/>
              </a:spcBef>
              <a:buFont typeface="Arial" panose="020B0604020202020204" pitchFamily="34" charset="0"/>
              <a:buChar char="•"/>
            </a:pPr>
            <a:r>
              <a:rPr lang="en-GB" altLang="en-US" sz="1800" dirty="0">
                <a:solidFill>
                  <a:schemeClr val="tx2"/>
                </a:solidFill>
              </a:rPr>
              <a:t>Existing information sets routinely collected but not always complete or of high quality</a:t>
            </a:r>
          </a:p>
          <a:p>
            <a:pPr marL="720000" lvl="1" indent="-285750">
              <a:lnSpc>
                <a:spcPct val="80000"/>
              </a:lnSpc>
              <a:buFont typeface="Arial" panose="020B0604020202020204" pitchFamily="34" charset="0"/>
              <a:buChar char="•"/>
            </a:pPr>
            <a:r>
              <a:rPr lang="en-GB" altLang="en-US" sz="1400" dirty="0">
                <a:solidFill>
                  <a:schemeClr val="tx2"/>
                </a:solidFill>
              </a:rPr>
              <a:t>Tasks developmental and relatively straight forward</a:t>
            </a:r>
          </a:p>
          <a:p>
            <a:pPr marL="720000" lvl="1" indent="-285750">
              <a:lnSpc>
                <a:spcPct val="80000"/>
              </a:lnSpc>
              <a:buFont typeface="Arial" panose="020B0604020202020204" pitchFamily="34" charset="0"/>
              <a:buChar char="•"/>
            </a:pPr>
            <a:r>
              <a:rPr lang="en-GB" altLang="en-US" sz="1400" dirty="0">
                <a:solidFill>
                  <a:schemeClr val="tx2"/>
                </a:solidFill>
              </a:rPr>
              <a:t>Improving comparability, availability and timeliness</a:t>
            </a:r>
          </a:p>
          <a:p>
            <a:pPr marL="720000" lvl="1" indent="-285750">
              <a:lnSpc>
                <a:spcPct val="80000"/>
              </a:lnSpc>
              <a:buFont typeface="Arial" panose="020B0604020202020204" pitchFamily="34" charset="0"/>
              <a:buChar char="•"/>
            </a:pPr>
            <a:r>
              <a:rPr lang="en-GB" altLang="en-US" sz="1400" dirty="0">
                <a:solidFill>
                  <a:schemeClr val="tx2"/>
                </a:solidFill>
              </a:rPr>
              <a:t>Priorities should be based on cost to benefits</a:t>
            </a:r>
          </a:p>
          <a:p>
            <a:pPr marL="720000" lvl="1" indent="-285750">
              <a:lnSpc>
                <a:spcPct val="80000"/>
              </a:lnSpc>
              <a:buFont typeface="Arial" panose="020B0604020202020204" pitchFamily="34" charset="0"/>
              <a:buChar char="•"/>
            </a:pPr>
            <a:r>
              <a:rPr lang="en-GB" altLang="en-US" sz="1400" dirty="0">
                <a:solidFill>
                  <a:schemeClr val="tx2"/>
                </a:solidFill>
              </a:rPr>
              <a:t>Analytical framework at EU level weak</a:t>
            </a:r>
          </a:p>
          <a:p>
            <a:pPr marL="285750" lvl="1" indent="-285750">
              <a:lnSpc>
                <a:spcPct val="120000"/>
              </a:lnSpc>
              <a:spcBef>
                <a:spcPts val="1200"/>
              </a:spcBef>
              <a:buFont typeface="Arial" panose="020B0604020202020204" pitchFamily="34" charset="0"/>
              <a:buChar char="•"/>
            </a:pPr>
            <a:r>
              <a:rPr lang="en-GB" altLang="en-US" sz="1800" b="1" dirty="0">
                <a:solidFill>
                  <a:schemeClr val="tx2"/>
                </a:solidFill>
              </a:rPr>
              <a:t>Data not currently routinely collected by all countries but has potential </a:t>
            </a:r>
            <a:r>
              <a:rPr lang="en-GB" altLang="en-US" sz="1800" b="1" dirty="0" smtClean="0">
                <a:solidFill>
                  <a:schemeClr val="tx2"/>
                </a:solidFill>
              </a:rPr>
              <a:t>for </a:t>
            </a:r>
            <a:r>
              <a:rPr lang="en-GB" altLang="en-US" sz="1800" b="1" dirty="0">
                <a:solidFill>
                  <a:schemeClr val="tx2"/>
                </a:solidFill>
              </a:rPr>
              <a:t>routine collection at EU level</a:t>
            </a:r>
          </a:p>
          <a:p>
            <a:pPr marL="720000" lvl="1" indent="-285750">
              <a:lnSpc>
                <a:spcPct val="80000"/>
              </a:lnSpc>
              <a:buFont typeface="Arial" panose="020B0604020202020204" pitchFamily="34" charset="0"/>
              <a:buChar char="•"/>
            </a:pPr>
            <a:r>
              <a:rPr lang="en-GB" altLang="en-US" sz="1400" dirty="0">
                <a:solidFill>
                  <a:schemeClr val="tx2"/>
                </a:solidFill>
              </a:rPr>
              <a:t>More demanding</a:t>
            </a:r>
          </a:p>
          <a:p>
            <a:pPr marL="720000" lvl="1" indent="-285750">
              <a:lnSpc>
                <a:spcPct val="80000"/>
              </a:lnSpc>
              <a:buFont typeface="Arial" panose="020B0604020202020204" pitchFamily="34" charset="0"/>
              <a:buChar char="•"/>
            </a:pPr>
            <a:r>
              <a:rPr lang="en-GB" altLang="en-US" sz="1400" dirty="0">
                <a:solidFill>
                  <a:schemeClr val="tx2"/>
                </a:solidFill>
              </a:rPr>
              <a:t>Greater resource implications and requires a longer term vision</a:t>
            </a:r>
          </a:p>
          <a:p>
            <a:pPr marL="720000" lvl="1" indent="-285750">
              <a:lnSpc>
                <a:spcPct val="80000"/>
              </a:lnSpc>
              <a:buFont typeface="Arial" panose="020B0604020202020204" pitchFamily="34" charset="0"/>
              <a:buChar char="•"/>
            </a:pPr>
            <a:r>
              <a:rPr lang="en-GB" altLang="en-US" sz="1400" dirty="0">
                <a:solidFill>
                  <a:schemeClr val="tx2"/>
                </a:solidFill>
              </a:rPr>
              <a:t>Feasibility questions </a:t>
            </a:r>
          </a:p>
          <a:p>
            <a:pPr marL="720000" lvl="1" indent="-285750">
              <a:lnSpc>
                <a:spcPct val="80000"/>
              </a:lnSpc>
              <a:buFont typeface="Arial" panose="020B0604020202020204" pitchFamily="34" charset="0"/>
              <a:buChar char="•"/>
            </a:pPr>
            <a:r>
              <a:rPr lang="en-GB" altLang="en-US" sz="1400" dirty="0">
                <a:solidFill>
                  <a:schemeClr val="tx2"/>
                </a:solidFill>
              </a:rPr>
              <a:t>New opportunities &amp; challenges</a:t>
            </a:r>
          </a:p>
          <a:p>
            <a:pPr marL="285750" lvl="1" indent="-285750">
              <a:lnSpc>
                <a:spcPct val="130000"/>
              </a:lnSpc>
              <a:spcBef>
                <a:spcPts val="1200"/>
              </a:spcBef>
              <a:buFont typeface="Arial" panose="020B0604020202020204" pitchFamily="34" charset="0"/>
              <a:buChar char="•"/>
            </a:pPr>
            <a:r>
              <a:rPr lang="en-GB" altLang="en-US" sz="1800" b="1" dirty="0">
                <a:solidFill>
                  <a:schemeClr val="tx2"/>
                </a:solidFill>
              </a:rPr>
              <a:t>Data essential for analysis but not suitable for routine reporting</a:t>
            </a:r>
          </a:p>
          <a:p>
            <a:pPr marL="720000" lvl="1" indent="-285750">
              <a:lnSpc>
                <a:spcPct val="80000"/>
              </a:lnSpc>
              <a:buFont typeface="Arial" panose="020B0604020202020204" pitchFamily="34" charset="0"/>
              <a:buChar char="•"/>
            </a:pPr>
            <a:r>
              <a:rPr lang="en-GB" altLang="en-US" sz="1400" dirty="0">
                <a:solidFill>
                  <a:schemeClr val="tx2"/>
                </a:solidFill>
              </a:rPr>
              <a:t>Mechanisms for incorporating information on an ad-hoc basis</a:t>
            </a:r>
          </a:p>
          <a:p>
            <a:pPr marL="720000" lvl="1" indent="-285750">
              <a:lnSpc>
                <a:spcPct val="80000"/>
              </a:lnSpc>
              <a:buFont typeface="Arial" panose="020B0604020202020204" pitchFamily="34" charset="0"/>
              <a:buChar char="•"/>
            </a:pPr>
            <a:r>
              <a:rPr lang="en-GB" altLang="en-US" sz="1400" dirty="0">
                <a:solidFill>
                  <a:schemeClr val="tx2"/>
                </a:solidFill>
              </a:rPr>
              <a:t>Contextual information and research findings</a:t>
            </a:r>
          </a:p>
          <a:p>
            <a:pPr marL="720000" lvl="1" indent="-285750">
              <a:lnSpc>
                <a:spcPct val="80000"/>
              </a:lnSpc>
              <a:buFont typeface="Arial" panose="020B0604020202020204" pitchFamily="34" charset="0"/>
              <a:buChar char="•"/>
            </a:pPr>
            <a:r>
              <a:rPr lang="en-GB" altLang="en-US" sz="1400" dirty="0">
                <a:solidFill>
                  <a:schemeClr val="tx2"/>
                </a:solidFill>
              </a:rPr>
              <a:t>Operational intelligence expertise </a:t>
            </a:r>
          </a:p>
          <a:p>
            <a:pPr lvl="1">
              <a:lnSpc>
                <a:spcPct val="80000"/>
              </a:lnSpc>
            </a:pPr>
            <a:endParaRPr lang="en-GB" altLang="en-US" sz="1400" dirty="0">
              <a:solidFill>
                <a:schemeClr val="tx2"/>
              </a:solidFill>
            </a:endParaRPr>
          </a:p>
          <a:p>
            <a:pPr>
              <a:lnSpc>
                <a:spcPct val="80000"/>
              </a:lnSpc>
            </a:pPr>
            <a:endParaRPr lang="en-GB" altLang="en-US" sz="1800" dirty="0">
              <a:solidFill>
                <a:schemeClr val="tx2"/>
              </a:solidFill>
            </a:endParaRPr>
          </a:p>
        </p:txBody>
      </p:sp>
      <p:sp>
        <p:nvSpPr>
          <p:cNvPr id="2" name="Slide Number Placeholder 1"/>
          <p:cNvSpPr>
            <a:spLocks noGrp="1"/>
          </p:cNvSpPr>
          <p:nvPr>
            <p:ph type="sldNum" sz="quarter" idx="12"/>
          </p:nvPr>
        </p:nvSpPr>
        <p:spPr/>
        <p:txBody>
          <a:bodyPr/>
          <a:lstStyle/>
          <a:p>
            <a:fld id="{625570B4-70FB-4D6F-A727-6B9BC9A5D104}" type="slidenum">
              <a:rPr lang="en-GB" smtClean="0">
                <a:solidFill>
                  <a:prstClr val="black">
                    <a:tint val="75000"/>
                  </a:prstClr>
                </a:solidFill>
              </a:rPr>
              <a:pPr/>
              <a:t>40</a:t>
            </a:fld>
            <a:endParaRPr lang="en-GB" dirty="0">
              <a:solidFill>
                <a:prstClr val="black">
                  <a:tint val="75000"/>
                </a:prstClr>
              </a:solidFill>
            </a:endParaRPr>
          </a:p>
        </p:txBody>
      </p:sp>
    </p:spTree>
    <p:extLst>
      <p:ext uri="{BB962C8B-B14F-4D97-AF65-F5344CB8AC3E}">
        <p14:creationId xmlns:p14="http://schemas.microsoft.com/office/powerpoint/2010/main" val="3033213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99992" y="1200223"/>
            <a:ext cx="4680520" cy="5656287"/>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en-US" dirty="0" smtClean="0">
                <a:solidFill>
                  <a:srgbClr val="F58466"/>
                </a:solidFill>
              </a:rPr>
              <a:t>NON-ROUTINE DATA</a:t>
            </a:r>
            <a:endParaRPr lang="en-US" dirty="0">
              <a:solidFill>
                <a:srgbClr val="F58466"/>
              </a:solidFill>
            </a:endParaRPr>
          </a:p>
        </p:txBody>
      </p:sp>
      <p:sp>
        <p:nvSpPr>
          <p:cNvPr id="9" name="Rectangle 8"/>
          <p:cNvSpPr/>
          <p:nvPr/>
        </p:nvSpPr>
        <p:spPr>
          <a:xfrm>
            <a:off x="0" y="1201713"/>
            <a:ext cx="4524048" cy="5656287"/>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solidFill>
                  <a:srgbClr val="B3D455"/>
                </a:solidFill>
              </a:rPr>
              <a:t>CORE DATA</a:t>
            </a:r>
            <a:endParaRPr lang="en-US" dirty="0">
              <a:solidFill>
                <a:srgbClr val="B3D455"/>
              </a:solidFill>
            </a:endParaRPr>
          </a:p>
        </p:txBody>
      </p:sp>
      <p:sp>
        <p:nvSpPr>
          <p:cNvPr id="6" name="Title 5"/>
          <p:cNvSpPr>
            <a:spLocks noGrp="1"/>
          </p:cNvSpPr>
          <p:nvPr>
            <p:ph type="title"/>
          </p:nvPr>
        </p:nvSpPr>
        <p:spPr/>
        <p:txBody>
          <a:bodyPr>
            <a:normAutofit/>
          </a:bodyPr>
          <a:lstStyle/>
          <a:p>
            <a:r>
              <a:rPr lang="en-US" sz="2400" smtClean="0"/>
              <a:t>Supply-side </a:t>
            </a:r>
            <a:r>
              <a:rPr lang="en-US" sz="2400" dirty="0" smtClean="0"/>
              <a:t>monitoring system: EMCDDA framework</a:t>
            </a:r>
            <a:endParaRPr lang="en-US" sz="2400" dirty="0"/>
          </a:p>
        </p:txBody>
      </p:sp>
      <p:sp>
        <p:nvSpPr>
          <p:cNvPr id="11" name="Rounded Rectangle 10"/>
          <p:cNvSpPr/>
          <p:nvPr/>
        </p:nvSpPr>
        <p:spPr>
          <a:xfrm>
            <a:off x="4788024" y="1628800"/>
            <a:ext cx="2880320" cy="216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solidFill>
                  <a:prstClr val="white"/>
                </a:solidFill>
              </a:rPr>
              <a:t>Open source information</a:t>
            </a:r>
            <a:endParaRPr lang="en-US" sz="1200" b="1" dirty="0">
              <a:solidFill>
                <a:prstClr val="white"/>
              </a:solidFill>
            </a:endParaRPr>
          </a:p>
        </p:txBody>
      </p:sp>
      <p:sp>
        <p:nvSpPr>
          <p:cNvPr id="12" name="Rounded Rectangle 11"/>
          <p:cNvSpPr/>
          <p:nvPr/>
        </p:nvSpPr>
        <p:spPr>
          <a:xfrm>
            <a:off x="5364088" y="2348880"/>
            <a:ext cx="3384376" cy="216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solidFill>
                  <a:prstClr val="white"/>
                </a:solidFill>
              </a:rPr>
              <a:t>Expert groups</a:t>
            </a:r>
            <a:endParaRPr lang="en-US" sz="1200" b="1" dirty="0">
              <a:solidFill>
                <a:prstClr val="white"/>
              </a:solidFill>
            </a:endParaRPr>
          </a:p>
        </p:txBody>
      </p:sp>
      <p:sp>
        <p:nvSpPr>
          <p:cNvPr id="13" name="Rounded Rectangle 12"/>
          <p:cNvSpPr/>
          <p:nvPr/>
        </p:nvSpPr>
        <p:spPr>
          <a:xfrm>
            <a:off x="6012160" y="4191608"/>
            <a:ext cx="2736304" cy="216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solidFill>
                  <a:prstClr val="white"/>
                </a:solidFill>
              </a:rPr>
              <a:t>Individual subject experts</a:t>
            </a:r>
            <a:endParaRPr lang="en-US" sz="1200" b="1" dirty="0">
              <a:solidFill>
                <a:prstClr val="white"/>
              </a:solidFill>
            </a:endParaRPr>
          </a:p>
        </p:txBody>
      </p:sp>
      <p:sp>
        <p:nvSpPr>
          <p:cNvPr id="14" name="Rounded Rectangle 13"/>
          <p:cNvSpPr/>
          <p:nvPr/>
        </p:nvSpPr>
        <p:spPr>
          <a:xfrm>
            <a:off x="5796136" y="4581128"/>
            <a:ext cx="2736304" cy="216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solidFill>
                  <a:prstClr val="white"/>
                </a:solidFill>
              </a:rPr>
              <a:t>Key periodical reports</a:t>
            </a:r>
            <a:endParaRPr lang="en-US" sz="1200" b="1" dirty="0">
              <a:solidFill>
                <a:prstClr val="white"/>
              </a:solidFill>
            </a:endParaRPr>
          </a:p>
        </p:txBody>
      </p:sp>
      <p:sp>
        <p:nvSpPr>
          <p:cNvPr id="15" name="Rounded Rectangle 14"/>
          <p:cNvSpPr/>
          <p:nvPr/>
        </p:nvSpPr>
        <p:spPr>
          <a:xfrm>
            <a:off x="4716016" y="5751727"/>
            <a:ext cx="2376264" cy="19755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solidFill>
                  <a:prstClr val="white"/>
                </a:solidFill>
              </a:rPr>
              <a:t>Ad hoc research</a:t>
            </a:r>
            <a:endParaRPr lang="en-US" sz="1200" b="1" dirty="0">
              <a:solidFill>
                <a:prstClr val="white"/>
              </a:solidFill>
            </a:endParaRPr>
          </a:p>
        </p:txBody>
      </p:sp>
      <p:sp>
        <p:nvSpPr>
          <p:cNvPr id="23" name="TextBox 22"/>
          <p:cNvSpPr txBox="1"/>
          <p:nvPr/>
        </p:nvSpPr>
        <p:spPr>
          <a:xfrm>
            <a:off x="4716016" y="1888401"/>
            <a:ext cx="3384376" cy="504056"/>
          </a:xfrm>
          <a:prstGeom prst="rect">
            <a:avLst/>
          </a:prstGeom>
        </p:spPr>
        <p:txBody>
          <a:bodyPr vert="horz" wrap="square" lIns="91440" tIns="45720" rIns="91440" bIns="45720" rtlCol="0">
            <a:normAutofit/>
          </a:bodyPr>
          <a:lstStyle/>
          <a:p>
            <a:pPr marL="180000" lvl="2" indent="-180000">
              <a:lnSpc>
                <a:spcPct val="70000"/>
              </a:lnSpc>
              <a:spcBef>
                <a:spcPts val="300"/>
              </a:spcBef>
              <a:spcAft>
                <a:spcPts val="300"/>
              </a:spcAft>
              <a:buClr>
                <a:srgbClr val="F58466"/>
              </a:buClr>
              <a:buFont typeface="Wingdings" panose="05000000000000000000" pitchFamily="2" charset="2"/>
              <a:buChar char="§"/>
            </a:pPr>
            <a:r>
              <a:rPr lang="en-US" sz="1100" dirty="0" smtClean="0">
                <a:solidFill>
                  <a:prstClr val="black"/>
                </a:solidFill>
              </a:rPr>
              <a:t>Surface </a:t>
            </a:r>
            <a:r>
              <a:rPr lang="en-US" sz="1100" dirty="0">
                <a:solidFill>
                  <a:prstClr val="black"/>
                </a:solidFill>
              </a:rPr>
              <a:t>web</a:t>
            </a:r>
          </a:p>
          <a:p>
            <a:pPr marL="180000" lvl="2" indent="-180000">
              <a:lnSpc>
                <a:spcPct val="70000"/>
              </a:lnSpc>
              <a:spcBef>
                <a:spcPts val="300"/>
              </a:spcBef>
              <a:spcAft>
                <a:spcPts val="300"/>
              </a:spcAft>
              <a:buClr>
                <a:srgbClr val="F58466"/>
              </a:buClr>
              <a:buFont typeface="Wingdings" panose="05000000000000000000" pitchFamily="2" charset="2"/>
              <a:buChar char="§"/>
            </a:pPr>
            <a:r>
              <a:rPr lang="en-US" sz="1100" dirty="0" err="1" smtClean="0">
                <a:solidFill>
                  <a:prstClr val="black"/>
                </a:solidFill>
              </a:rPr>
              <a:t>Deepweb</a:t>
            </a:r>
            <a:r>
              <a:rPr lang="en-US" sz="1100" dirty="0" smtClean="0">
                <a:solidFill>
                  <a:prstClr val="black"/>
                </a:solidFill>
              </a:rPr>
              <a:t> </a:t>
            </a:r>
            <a:r>
              <a:rPr lang="en-US" sz="1100" dirty="0">
                <a:solidFill>
                  <a:prstClr val="black"/>
                </a:solidFill>
              </a:rPr>
              <a:t>— </a:t>
            </a:r>
            <a:r>
              <a:rPr lang="en-US" sz="1100" dirty="0" err="1">
                <a:solidFill>
                  <a:prstClr val="black"/>
                </a:solidFill>
              </a:rPr>
              <a:t>darknet</a:t>
            </a:r>
            <a:r>
              <a:rPr lang="en-US" sz="1100" dirty="0">
                <a:solidFill>
                  <a:prstClr val="black"/>
                </a:solidFill>
              </a:rPr>
              <a:t> </a:t>
            </a:r>
            <a:r>
              <a:rPr lang="en-US" sz="1100" dirty="0" smtClean="0">
                <a:solidFill>
                  <a:prstClr val="black"/>
                </a:solidFill>
              </a:rPr>
              <a:t>markets</a:t>
            </a:r>
            <a:endParaRPr lang="en-US" sz="1100" dirty="0">
              <a:solidFill>
                <a:prstClr val="black"/>
              </a:solidFill>
            </a:endParaRPr>
          </a:p>
        </p:txBody>
      </p:sp>
      <p:sp>
        <p:nvSpPr>
          <p:cNvPr id="26" name="Content Placeholder 3"/>
          <p:cNvSpPr>
            <a:spLocks noGrp="1"/>
          </p:cNvSpPr>
          <p:nvPr>
            <p:ph idx="13"/>
          </p:nvPr>
        </p:nvSpPr>
        <p:spPr>
          <a:xfrm>
            <a:off x="5364088" y="2637793"/>
            <a:ext cx="3888432" cy="1036711"/>
          </a:xfrm>
        </p:spPr>
        <p:txBody>
          <a:bodyPr>
            <a:noAutofit/>
          </a:bodyPr>
          <a:lstStyle/>
          <a:p>
            <a:pPr lvl="2">
              <a:lnSpc>
                <a:spcPct val="70000"/>
              </a:lnSpc>
              <a:buClr>
                <a:schemeClr val="accent3"/>
              </a:buClr>
            </a:pPr>
            <a:r>
              <a:rPr lang="en-US" sz="1100" dirty="0"/>
              <a:t>Europol</a:t>
            </a:r>
            <a:r>
              <a:rPr lang="en-US" sz="1100" dirty="0" smtClean="0"/>
              <a:t> drugs &amp; NPS experts</a:t>
            </a:r>
          </a:p>
          <a:p>
            <a:pPr lvl="2">
              <a:lnSpc>
                <a:spcPct val="70000"/>
              </a:lnSpc>
              <a:buClr>
                <a:schemeClr val="accent3"/>
              </a:buClr>
            </a:pPr>
            <a:r>
              <a:rPr lang="en-US" sz="1100" dirty="0" smtClean="0"/>
              <a:t>EMPACT: cocaine | heroin | synthetic drugs &amp; NPS </a:t>
            </a:r>
          </a:p>
          <a:p>
            <a:pPr lvl="2">
              <a:lnSpc>
                <a:spcPct val="70000"/>
              </a:lnSpc>
              <a:buClr>
                <a:schemeClr val="accent3"/>
              </a:buClr>
            </a:pPr>
            <a:r>
              <a:rPr lang="en-US" sz="1100" dirty="0" smtClean="0"/>
              <a:t>European Network of Forensic Science Institutions</a:t>
            </a:r>
          </a:p>
          <a:p>
            <a:pPr lvl="2">
              <a:lnSpc>
                <a:spcPct val="70000"/>
              </a:lnSpc>
              <a:buClr>
                <a:schemeClr val="accent3"/>
              </a:buClr>
            </a:pPr>
            <a:r>
              <a:rPr lang="en-US" sz="1100" dirty="0" smtClean="0"/>
              <a:t>Reference Group on drug supply indicators</a:t>
            </a:r>
          </a:p>
          <a:p>
            <a:pPr lvl="2">
              <a:lnSpc>
                <a:spcPct val="70000"/>
              </a:lnSpc>
              <a:buClr>
                <a:schemeClr val="accent3"/>
              </a:buClr>
            </a:pPr>
            <a:r>
              <a:rPr lang="en-US" sz="1100" dirty="0" err="1" smtClean="0"/>
              <a:t>Reitox</a:t>
            </a:r>
            <a:r>
              <a:rPr lang="en-US" sz="1100" dirty="0" smtClean="0"/>
              <a:t> National Focal Points</a:t>
            </a:r>
          </a:p>
          <a:p>
            <a:pPr lvl="3">
              <a:lnSpc>
                <a:spcPct val="70000"/>
              </a:lnSpc>
              <a:buClr>
                <a:schemeClr val="accent3"/>
              </a:buClr>
            </a:pPr>
            <a:r>
              <a:rPr lang="en-US" sz="900" dirty="0" smtClean="0"/>
              <a:t>EWS correspondents</a:t>
            </a:r>
            <a:endParaRPr lang="en-US" sz="900" dirty="0"/>
          </a:p>
        </p:txBody>
      </p:sp>
      <p:sp>
        <p:nvSpPr>
          <p:cNvPr id="16" name="Content Placeholder 3"/>
          <p:cNvSpPr txBox="1">
            <a:spLocks/>
          </p:cNvSpPr>
          <p:nvPr/>
        </p:nvSpPr>
        <p:spPr>
          <a:xfrm>
            <a:off x="5796136" y="4869160"/>
            <a:ext cx="3347864" cy="6480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6"/>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70000"/>
              </a:lnSpc>
              <a:buClr>
                <a:srgbClr val="F58466"/>
              </a:buClr>
            </a:pPr>
            <a:r>
              <a:rPr lang="en-US" sz="1100" dirty="0" smtClean="0">
                <a:solidFill>
                  <a:prstClr val="black"/>
                </a:solidFill>
              </a:rPr>
              <a:t>World Drug Report (UNODC)</a:t>
            </a:r>
          </a:p>
          <a:p>
            <a:pPr lvl="2">
              <a:lnSpc>
                <a:spcPct val="70000"/>
              </a:lnSpc>
              <a:buClr>
                <a:srgbClr val="F58466"/>
              </a:buClr>
            </a:pPr>
            <a:r>
              <a:rPr lang="en-US" sz="1100" dirty="0" smtClean="0">
                <a:solidFill>
                  <a:prstClr val="black"/>
                </a:solidFill>
              </a:rPr>
              <a:t>Crop </a:t>
            </a:r>
            <a:r>
              <a:rPr lang="en-US" sz="1100" dirty="0">
                <a:solidFill>
                  <a:prstClr val="black"/>
                </a:solidFill>
              </a:rPr>
              <a:t>monitoring </a:t>
            </a:r>
            <a:r>
              <a:rPr lang="en-US" sz="1100" dirty="0" smtClean="0">
                <a:solidFill>
                  <a:prstClr val="black"/>
                </a:solidFill>
              </a:rPr>
              <a:t>reports (UNODC)</a:t>
            </a:r>
          </a:p>
          <a:p>
            <a:pPr lvl="2">
              <a:lnSpc>
                <a:spcPct val="70000"/>
              </a:lnSpc>
              <a:buClr>
                <a:srgbClr val="F58466"/>
              </a:buClr>
            </a:pPr>
            <a:r>
              <a:rPr lang="en-US" sz="1100" dirty="0" smtClean="0">
                <a:solidFill>
                  <a:prstClr val="black"/>
                </a:solidFill>
              </a:rPr>
              <a:t>Precursors Report (INCB)</a:t>
            </a:r>
          </a:p>
          <a:p>
            <a:pPr lvl="2">
              <a:lnSpc>
                <a:spcPct val="70000"/>
              </a:lnSpc>
              <a:buClr>
                <a:srgbClr val="F58466"/>
              </a:buClr>
            </a:pPr>
            <a:r>
              <a:rPr lang="en-US" sz="1100" dirty="0" smtClean="0">
                <a:solidFill>
                  <a:prstClr val="black"/>
                </a:solidFill>
              </a:rPr>
              <a:t>SOCTA (Europol)</a:t>
            </a:r>
          </a:p>
        </p:txBody>
      </p:sp>
      <p:sp>
        <p:nvSpPr>
          <p:cNvPr id="18" name="Content Placeholder 3"/>
          <p:cNvSpPr txBox="1">
            <a:spLocks/>
          </p:cNvSpPr>
          <p:nvPr/>
        </p:nvSpPr>
        <p:spPr>
          <a:xfrm>
            <a:off x="4716016" y="6039759"/>
            <a:ext cx="3347864" cy="62960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6"/>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70000"/>
              </a:lnSpc>
              <a:buClr>
                <a:srgbClr val="F58466"/>
              </a:buClr>
            </a:pPr>
            <a:r>
              <a:rPr lang="en-US" sz="1100" dirty="0" smtClean="0">
                <a:solidFill>
                  <a:prstClr val="black"/>
                </a:solidFill>
              </a:rPr>
              <a:t>Web surveys</a:t>
            </a:r>
          </a:p>
          <a:p>
            <a:pPr lvl="2">
              <a:lnSpc>
                <a:spcPct val="70000"/>
              </a:lnSpc>
              <a:buClr>
                <a:srgbClr val="F58466"/>
              </a:buClr>
            </a:pPr>
            <a:r>
              <a:rPr lang="en-US" sz="1100" dirty="0" smtClean="0">
                <a:solidFill>
                  <a:prstClr val="black"/>
                </a:solidFill>
              </a:rPr>
              <a:t>Studies: fieldwork | contracts</a:t>
            </a:r>
          </a:p>
          <a:p>
            <a:pPr lvl="2">
              <a:lnSpc>
                <a:spcPct val="70000"/>
              </a:lnSpc>
              <a:buClr>
                <a:srgbClr val="F58466"/>
              </a:buClr>
            </a:pPr>
            <a:r>
              <a:rPr lang="en-US" sz="1100" dirty="0" smtClean="0">
                <a:solidFill>
                  <a:prstClr val="black"/>
                </a:solidFill>
              </a:rPr>
              <a:t>Published literature </a:t>
            </a:r>
            <a:endParaRPr lang="en-US" sz="1100" dirty="0">
              <a:solidFill>
                <a:prstClr val="black"/>
              </a:solidFill>
            </a:endParaRPr>
          </a:p>
        </p:txBody>
      </p:sp>
      <p:sp>
        <p:nvSpPr>
          <p:cNvPr id="19" name="Rounded Rectangle 18"/>
          <p:cNvSpPr/>
          <p:nvPr/>
        </p:nvSpPr>
        <p:spPr>
          <a:xfrm>
            <a:off x="1403648" y="1628800"/>
            <a:ext cx="2520280"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Drug seizures</a:t>
            </a:r>
            <a:endParaRPr lang="en-US" sz="1200" b="1" dirty="0">
              <a:solidFill>
                <a:prstClr val="white"/>
              </a:solidFill>
            </a:endParaRPr>
          </a:p>
        </p:txBody>
      </p:sp>
      <p:sp>
        <p:nvSpPr>
          <p:cNvPr id="20" name="Rounded Rectangle 19"/>
          <p:cNvSpPr/>
          <p:nvPr/>
        </p:nvSpPr>
        <p:spPr>
          <a:xfrm>
            <a:off x="179512" y="3645024"/>
            <a:ext cx="2736304"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Retail — market size estimate</a:t>
            </a:r>
            <a:endParaRPr lang="en-US" sz="1200" b="1" dirty="0">
              <a:solidFill>
                <a:prstClr val="white"/>
              </a:solidFill>
            </a:endParaRPr>
          </a:p>
        </p:txBody>
      </p:sp>
      <p:sp>
        <p:nvSpPr>
          <p:cNvPr id="21" name="Rounded Rectangle 20"/>
          <p:cNvSpPr/>
          <p:nvPr/>
        </p:nvSpPr>
        <p:spPr>
          <a:xfrm>
            <a:off x="1403648" y="1916832"/>
            <a:ext cx="2520280"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Drug law offences</a:t>
            </a:r>
            <a:endParaRPr lang="en-US" sz="1200" b="1" dirty="0">
              <a:solidFill>
                <a:prstClr val="white"/>
              </a:solidFill>
            </a:endParaRPr>
          </a:p>
        </p:txBody>
      </p:sp>
      <p:sp>
        <p:nvSpPr>
          <p:cNvPr id="22" name="Rounded Rectangle 21"/>
          <p:cNvSpPr/>
          <p:nvPr/>
        </p:nvSpPr>
        <p:spPr>
          <a:xfrm>
            <a:off x="1403648" y="2780928"/>
            <a:ext cx="1224136"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Prices</a:t>
            </a:r>
            <a:endParaRPr lang="en-US" sz="1200" b="1" dirty="0">
              <a:solidFill>
                <a:prstClr val="white"/>
              </a:solidFill>
            </a:endParaRPr>
          </a:p>
        </p:txBody>
      </p:sp>
      <p:sp>
        <p:nvSpPr>
          <p:cNvPr id="2" name="Right Triangle 1"/>
          <p:cNvSpPr/>
          <p:nvPr/>
        </p:nvSpPr>
        <p:spPr>
          <a:xfrm flipH="1">
            <a:off x="0" y="4653136"/>
            <a:ext cx="4535488" cy="2204864"/>
          </a:xfrm>
          <a:prstGeom prst="rtTriangle">
            <a:avLst/>
          </a:prstGeom>
          <a:gradFill flip="none" rotWithShape="1">
            <a:gsLst>
              <a:gs pos="0">
                <a:schemeClr val="accent2">
                  <a:shade val="51000"/>
                  <a:satMod val="130000"/>
                  <a:alpha val="23000"/>
                </a:schemeClr>
              </a:gs>
              <a:gs pos="80000">
                <a:schemeClr val="accent2">
                  <a:shade val="93000"/>
                  <a:satMod val="130000"/>
                  <a:alpha val="23000"/>
                </a:schemeClr>
              </a:gs>
              <a:gs pos="100000">
                <a:schemeClr val="accent2">
                  <a:shade val="94000"/>
                  <a:satMod val="135000"/>
                  <a:alpha val="23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a:off x="432472" y="4041068"/>
            <a:ext cx="2088232"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Perceived availability</a:t>
            </a:r>
            <a:endParaRPr lang="en-US" sz="1200" b="1" dirty="0">
              <a:solidFill>
                <a:prstClr val="white"/>
              </a:solidFill>
            </a:endParaRPr>
          </a:p>
        </p:txBody>
      </p:sp>
      <p:sp>
        <p:nvSpPr>
          <p:cNvPr id="25" name="Rounded Rectangle 24"/>
          <p:cNvSpPr/>
          <p:nvPr/>
        </p:nvSpPr>
        <p:spPr>
          <a:xfrm>
            <a:off x="683568" y="4809653"/>
            <a:ext cx="1440160"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Production</a:t>
            </a:r>
            <a:endParaRPr lang="en-US" sz="1200" b="1" dirty="0">
              <a:solidFill>
                <a:prstClr val="white"/>
              </a:solidFill>
            </a:endParaRPr>
          </a:p>
        </p:txBody>
      </p:sp>
      <p:sp>
        <p:nvSpPr>
          <p:cNvPr id="27" name="Rounded Rectangle 26"/>
          <p:cNvSpPr/>
          <p:nvPr/>
        </p:nvSpPr>
        <p:spPr>
          <a:xfrm>
            <a:off x="2476680" y="5747432"/>
            <a:ext cx="1872208"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prstClr val="white"/>
                </a:solidFill>
              </a:rPr>
              <a:t>Workbooks</a:t>
            </a:r>
          </a:p>
        </p:txBody>
      </p:sp>
      <p:sp>
        <p:nvSpPr>
          <p:cNvPr id="28" name="Content Placeholder 3"/>
          <p:cNvSpPr txBox="1">
            <a:spLocks/>
          </p:cNvSpPr>
          <p:nvPr/>
        </p:nvSpPr>
        <p:spPr>
          <a:xfrm>
            <a:off x="2483768" y="6036592"/>
            <a:ext cx="1872208" cy="6082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6"/>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70000"/>
              </a:lnSpc>
              <a:buClr>
                <a:prstClr val="white"/>
              </a:buClr>
            </a:pPr>
            <a:r>
              <a:rPr lang="en-US" sz="1100" dirty="0" smtClean="0">
                <a:solidFill>
                  <a:srgbClr val="B3D455">
                    <a:lumMod val="50000"/>
                  </a:srgbClr>
                </a:solidFill>
              </a:rPr>
              <a:t>Markets</a:t>
            </a:r>
          </a:p>
          <a:p>
            <a:pPr lvl="2">
              <a:lnSpc>
                <a:spcPct val="70000"/>
              </a:lnSpc>
              <a:buClr>
                <a:prstClr val="white"/>
              </a:buClr>
            </a:pPr>
            <a:r>
              <a:rPr lang="en-US" sz="1100" dirty="0" smtClean="0">
                <a:solidFill>
                  <a:srgbClr val="B3D455">
                    <a:lumMod val="50000"/>
                  </a:srgbClr>
                </a:solidFill>
              </a:rPr>
              <a:t>Crime</a:t>
            </a:r>
          </a:p>
          <a:p>
            <a:pPr lvl="2">
              <a:lnSpc>
                <a:spcPct val="70000"/>
              </a:lnSpc>
              <a:buClr>
                <a:prstClr val="white"/>
              </a:buClr>
            </a:pPr>
            <a:r>
              <a:rPr lang="en-US" sz="1100" dirty="0" smtClean="0">
                <a:solidFill>
                  <a:srgbClr val="B3D455">
                    <a:lumMod val="50000"/>
                  </a:srgbClr>
                </a:solidFill>
              </a:rPr>
              <a:t>Supply reduction</a:t>
            </a:r>
            <a:endParaRPr lang="en-US" sz="1100" dirty="0">
              <a:solidFill>
                <a:srgbClr val="B3D455">
                  <a:lumMod val="50000"/>
                </a:srgbClr>
              </a:solidFill>
            </a:endParaRPr>
          </a:p>
        </p:txBody>
      </p:sp>
      <p:sp>
        <p:nvSpPr>
          <p:cNvPr id="8" name="Diamond 7"/>
          <p:cNvSpPr/>
          <p:nvPr/>
        </p:nvSpPr>
        <p:spPr>
          <a:xfrm>
            <a:off x="3275856" y="2852936"/>
            <a:ext cx="2520280" cy="2520280"/>
          </a:xfrm>
          <a:prstGeom prst="diamond">
            <a:avLst/>
          </a:prstGeom>
          <a:ln w="38100" cmpd="sng">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prstClr val="white"/>
                </a:solidFill>
              </a:rPr>
              <a:t>MARKETS, </a:t>
            </a:r>
          </a:p>
          <a:p>
            <a:pPr algn="ctr"/>
            <a:r>
              <a:rPr lang="en-US" sz="1400" b="1" dirty="0" smtClean="0">
                <a:solidFill>
                  <a:prstClr val="white"/>
                </a:solidFill>
              </a:rPr>
              <a:t>CRIME, </a:t>
            </a:r>
          </a:p>
          <a:p>
            <a:pPr algn="ctr"/>
            <a:r>
              <a:rPr lang="en-US" sz="1400" b="1" dirty="0" smtClean="0">
                <a:solidFill>
                  <a:prstClr val="white"/>
                </a:solidFill>
              </a:rPr>
              <a:t>SUPPLY</a:t>
            </a:r>
          </a:p>
          <a:p>
            <a:pPr algn="ctr"/>
            <a:r>
              <a:rPr lang="en-US" sz="1400" b="1" dirty="0" smtClean="0">
                <a:solidFill>
                  <a:prstClr val="white"/>
                </a:solidFill>
              </a:rPr>
              <a:t>REDUCTION</a:t>
            </a:r>
          </a:p>
        </p:txBody>
      </p:sp>
      <p:sp>
        <p:nvSpPr>
          <p:cNvPr id="3" name="Rectangle 2"/>
          <p:cNvSpPr/>
          <p:nvPr/>
        </p:nvSpPr>
        <p:spPr>
          <a:xfrm rot="20029719">
            <a:off x="894969" y="5785722"/>
            <a:ext cx="1281871" cy="276999"/>
          </a:xfrm>
          <a:prstGeom prst="rect">
            <a:avLst/>
          </a:prstGeom>
        </p:spPr>
        <p:txBody>
          <a:bodyPr wrap="none">
            <a:spAutoFit/>
          </a:bodyPr>
          <a:lstStyle/>
          <a:p>
            <a:pPr algn="ctr"/>
            <a:r>
              <a:rPr lang="en-US" sz="1200" dirty="0" smtClean="0">
                <a:solidFill>
                  <a:srgbClr val="B3D455"/>
                </a:solidFill>
              </a:rPr>
              <a:t>QUANTITATIVE</a:t>
            </a:r>
            <a:endParaRPr lang="en-US" sz="1200" dirty="0">
              <a:solidFill>
                <a:srgbClr val="B3D455"/>
              </a:solidFill>
            </a:endParaRPr>
          </a:p>
        </p:txBody>
      </p:sp>
      <p:sp>
        <p:nvSpPr>
          <p:cNvPr id="29" name="Rectangle 28"/>
          <p:cNvSpPr/>
          <p:nvPr/>
        </p:nvSpPr>
        <p:spPr>
          <a:xfrm rot="20029719">
            <a:off x="1103916" y="6073754"/>
            <a:ext cx="1162322" cy="276999"/>
          </a:xfrm>
          <a:prstGeom prst="rect">
            <a:avLst/>
          </a:prstGeom>
        </p:spPr>
        <p:txBody>
          <a:bodyPr wrap="none">
            <a:spAutoFit/>
          </a:bodyPr>
          <a:lstStyle/>
          <a:p>
            <a:pPr algn="ctr"/>
            <a:r>
              <a:rPr lang="en-US" sz="1200" dirty="0" smtClean="0">
                <a:solidFill>
                  <a:srgbClr val="FFFFFF"/>
                </a:solidFill>
              </a:rPr>
              <a:t>QUALITATIVE</a:t>
            </a:r>
            <a:endParaRPr lang="en-US" sz="1200" dirty="0">
              <a:solidFill>
                <a:srgbClr val="FFFFFF"/>
              </a:solidFill>
            </a:endParaRPr>
          </a:p>
        </p:txBody>
      </p:sp>
      <p:sp>
        <p:nvSpPr>
          <p:cNvPr id="30" name="Content Placeholder 3"/>
          <p:cNvSpPr txBox="1">
            <a:spLocks/>
          </p:cNvSpPr>
          <p:nvPr/>
        </p:nvSpPr>
        <p:spPr>
          <a:xfrm>
            <a:off x="827584" y="5120624"/>
            <a:ext cx="1872208" cy="6082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6"/>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70000"/>
              </a:lnSpc>
              <a:buClr>
                <a:srgbClr val="B3D455"/>
              </a:buClr>
            </a:pPr>
            <a:r>
              <a:rPr lang="en-US" sz="1100" dirty="0" smtClean="0">
                <a:solidFill>
                  <a:prstClr val="black"/>
                </a:solidFill>
              </a:rPr>
              <a:t>Cannabis</a:t>
            </a:r>
          </a:p>
          <a:p>
            <a:pPr lvl="2">
              <a:lnSpc>
                <a:spcPct val="70000"/>
              </a:lnSpc>
              <a:buClr>
                <a:srgbClr val="B3D455"/>
              </a:buClr>
            </a:pPr>
            <a:r>
              <a:rPr lang="en-US" sz="1100" dirty="0" smtClean="0">
                <a:solidFill>
                  <a:prstClr val="black"/>
                </a:solidFill>
              </a:rPr>
              <a:t>Synthetic drugs</a:t>
            </a:r>
          </a:p>
          <a:p>
            <a:pPr lvl="2">
              <a:lnSpc>
                <a:spcPct val="70000"/>
              </a:lnSpc>
              <a:buClr>
                <a:srgbClr val="B3D455"/>
              </a:buClr>
            </a:pPr>
            <a:r>
              <a:rPr lang="en-US" sz="1100" dirty="0" smtClean="0">
                <a:solidFill>
                  <a:prstClr val="black"/>
                </a:solidFill>
              </a:rPr>
              <a:t>Cocaine extraction</a:t>
            </a:r>
          </a:p>
        </p:txBody>
      </p:sp>
      <p:sp>
        <p:nvSpPr>
          <p:cNvPr id="31" name="Content Placeholder 3"/>
          <p:cNvSpPr txBox="1">
            <a:spLocks/>
          </p:cNvSpPr>
          <p:nvPr/>
        </p:nvSpPr>
        <p:spPr>
          <a:xfrm>
            <a:off x="781974" y="4365104"/>
            <a:ext cx="1872208" cy="21602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6"/>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ct val="70000"/>
              </a:lnSpc>
              <a:buClr>
                <a:srgbClr val="B3D455"/>
              </a:buClr>
              <a:buFont typeface="Wingdings" panose="05000000000000000000" pitchFamily="2" charset="2"/>
              <a:buNone/>
            </a:pPr>
            <a:r>
              <a:rPr lang="en-US" sz="1000" i="1" dirty="0" smtClean="0">
                <a:solidFill>
                  <a:prstClr val="black"/>
                </a:solidFill>
              </a:rPr>
              <a:t>(in population surveys)</a:t>
            </a:r>
          </a:p>
          <a:p>
            <a:pPr lvl="2">
              <a:lnSpc>
                <a:spcPct val="70000"/>
              </a:lnSpc>
              <a:buClr>
                <a:srgbClr val="B3D455"/>
              </a:buClr>
            </a:pPr>
            <a:r>
              <a:rPr lang="en-US" sz="1100" dirty="0" smtClean="0">
                <a:solidFill>
                  <a:prstClr val="black"/>
                </a:solidFill>
              </a:rPr>
              <a:t>Retail</a:t>
            </a:r>
            <a:endParaRPr lang="en-US" sz="1100" dirty="0">
              <a:solidFill>
                <a:prstClr val="black"/>
              </a:solidFill>
            </a:endParaRPr>
          </a:p>
        </p:txBody>
      </p:sp>
      <p:sp>
        <p:nvSpPr>
          <p:cNvPr id="33" name="Content Placeholder 3"/>
          <p:cNvSpPr txBox="1">
            <a:spLocks/>
          </p:cNvSpPr>
          <p:nvPr/>
        </p:nvSpPr>
        <p:spPr>
          <a:xfrm>
            <a:off x="107504" y="2172701"/>
            <a:ext cx="1008112" cy="6082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6"/>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70000"/>
              </a:lnSpc>
              <a:buClr>
                <a:srgbClr val="B3D455"/>
              </a:buClr>
            </a:pPr>
            <a:r>
              <a:rPr lang="en-US" sz="1100" dirty="0" smtClean="0">
                <a:solidFill>
                  <a:prstClr val="black"/>
                </a:solidFill>
              </a:rPr>
              <a:t>Retail</a:t>
            </a:r>
          </a:p>
          <a:p>
            <a:pPr lvl="2">
              <a:lnSpc>
                <a:spcPct val="70000"/>
              </a:lnSpc>
              <a:buClr>
                <a:srgbClr val="B3D455"/>
              </a:buClr>
            </a:pPr>
            <a:r>
              <a:rPr lang="en-US" sz="1100" dirty="0" smtClean="0">
                <a:solidFill>
                  <a:prstClr val="black"/>
                </a:solidFill>
              </a:rPr>
              <a:t>Middle</a:t>
            </a:r>
          </a:p>
          <a:p>
            <a:pPr lvl="2">
              <a:lnSpc>
                <a:spcPct val="70000"/>
              </a:lnSpc>
              <a:buClr>
                <a:srgbClr val="B3D455"/>
              </a:buClr>
            </a:pPr>
            <a:r>
              <a:rPr lang="en-US" sz="1100" dirty="0" smtClean="0">
                <a:solidFill>
                  <a:prstClr val="black"/>
                </a:solidFill>
              </a:rPr>
              <a:t>Wholesale</a:t>
            </a:r>
            <a:endParaRPr lang="en-US" sz="1100" dirty="0">
              <a:solidFill>
                <a:prstClr val="black"/>
              </a:solidFill>
            </a:endParaRPr>
          </a:p>
        </p:txBody>
      </p:sp>
      <p:sp>
        <p:nvSpPr>
          <p:cNvPr id="4" name="Left Brace 3"/>
          <p:cNvSpPr/>
          <p:nvPr/>
        </p:nvSpPr>
        <p:spPr>
          <a:xfrm>
            <a:off x="899592" y="1628800"/>
            <a:ext cx="360040" cy="165618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solidFill>
                <a:prstClr val="black"/>
              </a:solidFill>
            </a:endParaRPr>
          </a:p>
        </p:txBody>
      </p:sp>
      <p:sp>
        <p:nvSpPr>
          <p:cNvPr id="35" name="Rounded Rectangle 34"/>
          <p:cNvSpPr/>
          <p:nvPr/>
        </p:nvSpPr>
        <p:spPr>
          <a:xfrm>
            <a:off x="1403648" y="3068960"/>
            <a:ext cx="2520280"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Purity-adjusted prices</a:t>
            </a:r>
            <a:endParaRPr lang="en-US" sz="1200" b="1" dirty="0">
              <a:solidFill>
                <a:prstClr val="white"/>
              </a:solidFill>
            </a:endParaRPr>
          </a:p>
        </p:txBody>
      </p:sp>
      <p:sp>
        <p:nvSpPr>
          <p:cNvPr id="36" name="Content Placeholder 3"/>
          <p:cNvSpPr txBox="1">
            <a:spLocks/>
          </p:cNvSpPr>
          <p:nvPr/>
        </p:nvSpPr>
        <p:spPr>
          <a:xfrm>
            <a:off x="1403648" y="2204864"/>
            <a:ext cx="1872208" cy="6082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6"/>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70000"/>
              </a:lnSpc>
              <a:buClr>
                <a:srgbClr val="B3D455"/>
              </a:buClr>
            </a:pPr>
            <a:r>
              <a:rPr lang="en-US" sz="1100" dirty="0" smtClean="0">
                <a:solidFill>
                  <a:prstClr val="black"/>
                </a:solidFill>
              </a:rPr>
              <a:t>Possession/use</a:t>
            </a:r>
          </a:p>
          <a:p>
            <a:pPr lvl="2">
              <a:lnSpc>
                <a:spcPct val="70000"/>
              </a:lnSpc>
              <a:buClr>
                <a:srgbClr val="B3D455"/>
              </a:buClr>
            </a:pPr>
            <a:r>
              <a:rPr lang="en-US" sz="1100" dirty="0" smtClean="0">
                <a:solidFill>
                  <a:prstClr val="black"/>
                </a:solidFill>
              </a:rPr>
              <a:t>Supply</a:t>
            </a:r>
          </a:p>
          <a:p>
            <a:pPr lvl="2">
              <a:lnSpc>
                <a:spcPct val="70000"/>
              </a:lnSpc>
              <a:buClr>
                <a:srgbClr val="B3D455"/>
              </a:buClr>
            </a:pPr>
            <a:r>
              <a:rPr lang="en-US" sz="1100" dirty="0" smtClean="0">
                <a:solidFill>
                  <a:prstClr val="black"/>
                </a:solidFill>
              </a:rPr>
              <a:t>Production</a:t>
            </a:r>
            <a:endParaRPr lang="en-US" sz="1100" dirty="0">
              <a:solidFill>
                <a:prstClr val="black"/>
              </a:solidFill>
            </a:endParaRPr>
          </a:p>
        </p:txBody>
      </p:sp>
      <p:sp>
        <p:nvSpPr>
          <p:cNvPr id="37" name="Rounded Rectangle 36"/>
          <p:cNvSpPr/>
          <p:nvPr/>
        </p:nvSpPr>
        <p:spPr>
          <a:xfrm>
            <a:off x="2699792" y="2780928"/>
            <a:ext cx="1232520" cy="2160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prstClr val="white"/>
                </a:solidFill>
              </a:rPr>
              <a:t>Purity</a:t>
            </a:r>
            <a:endParaRPr lang="en-US" sz="1200" b="1" dirty="0">
              <a:solidFill>
                <a:prstClr val="white"/>
              </a:solidFill>
            </a:endParaRPr>
          </a:p>
        </p:txBody>
      </p:sp>
      <p:sp>
        <p:nvSpPr>
          <p:cNvPr id="38" name="Rounded Rectangle 37"/>
          <p:cNvSpPr/>
          <p:nvPr/>
        </p:nvSpPr>
        <p:spPr>
          <a:xfrm>
            <a:off x="6156176" y="3789040"/>
            <a:ext cx="2448272" cy="216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a:solidFill>
                  <a:prstClr val="white"/>
                </a:solidFill>
              </a:rPr>
              <a:t>Wastewater analysis</a:t>
            </a:r>
          </a:p>
        </p:txBody>
      </p:sp>
    </p:spTree>
    <p:extLst>
      <p:ext uri="{BB962C8B-B14F-4D97-AF65-F5344CB8AC3E}">
        <p14:creationId xmlns:p14="http://schemas.microsoft.com/office/powerpoint/2010/main" val="3842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xEl>
                                              <p:pRg st="0" end="0"/>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xEl>
                                              <p:pRg st="1" end="1"/>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xEl>
                                              <p:pRg st="2" end="2"/>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xEl>
                                              <p:pRg st="4" end="4"/>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P spid="13" grpId="0" animBg="1"/>
      <p:bldP spid="14" grpId="0" animBg="1"/>
      <p:bldP spid="15" grpId="0" animBg="1"/>
      <p:bldP spid="23" grpId="0"/>
      <p:bldP spid="26" grpId="0" build="p"/>
      <p:bldP spid="16" grpId="0"/>
      <p:bldP spid="18" grpId="0"/>
      <p:bldP spid="19" grpId="0" animBg="1"/>
      <p:bldP spid="20" grpId="0" animBg="1"/>
      <p:bldP spid="21" grpId="0" animBg="1"/>
      <p:bldP spid="22" grpId="0" animBg="1"/>
      <p:bldP spid="2" grpId="0" animBg="1"/>
      <p:bldP spid="24" grpId="0" animBg="1"/>
      <p:bldP spid="25" grpId="0" animBg="1"/>
      <p:bldP spid="27" grpId="0" animBg="1"/>
      <p:bldP spid="28" grpId="0"/>
      <p:bldP spid="3" grpId="0"/>
      <p:bldP spid="29" grpId="0"/>
      <p:bldP spid="30" grpId="0"/>
      <p:bldP spid="31" grpId="0"/>
      <p:bldP spid="33" grpId="0"/>
      <p:bldP spid="4" grpId="0" animBg="1"/>
      <p:bldP spid="35" grpId="0" animBg="1"/>
      <p:bldP spid="36" grpId="0"/>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GB" dirty="0" smtClean="0"/>
              <a:t>Drug supply indicators</a:t>
            </a:r>
            <a:endParaRPr lang="en-GB" dirty="0"/>
          </a:p>
        </p:txBody>
      </p:sp>
    </p:spTree>
    <p:extLst>
      <p:ext uri="{BB962C8B-B14F-4D97-AF65-F5344CB8AC3E}">
        <p14:creationId xmlns:p14="http://schemas.microsoft.com/office/powerpoint/2010/main" val="203835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5570B4-70FB-4D6F-A727-6B9BC9A5D104}" type="slidenum">
              <a:rPr lang="en-GB" smtClean="0">
                <a:solidFill>
                  <a:prstClr val="black">
                    <a:tint val="75000"/>
                  </a:prstClr>
                </a:solidFill>
              </a:rPr>
              <a:pPr/>
              <a:t>43</a:t>
            </a:fld>
            <a:endParaRPr lang="en-GB" dirty="0">
              <a:solidFill>
                <a:prstClr val="black">
                  <a:tint val="75000"/>
                </a:prstClr>
              </a:solidFill>
            </a:endParaRPr>
          </a:p>
        </p:txBody>
      </p:sp>
      <p:sp>
        <p:nvSpPr>
          <p:cNvPr id="5" name="Title 4"/>
          <p:cNvSpPr>
            <a:spLocks noGrp="1"/>
          </p:cNvSpPr>
          <p:nvPr>
            <p:ph type="title"/>
          </p:nvPr>
        </p:nvSpPr>
        <p:spPr/>
        <p:txBody>
          <a:bodyPr/>
          <a:lstStyle/>
          <a:p>
            <a:r>
              <a:rPr lang="en-GB" dirty="0"/>
              <a:t>Routine data (+15 years of monitoring)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2952328" cy="204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3641576"/>
            <a:ext cx="3096344" cy="288032"/>
          </a:xfrm>
          <a:prstGeom prst="rect">
            <a:avLst/>
          </a:prstGeom>
        </p:spPr>
        <p:txBody>
          <a:bodyPr vert="horz" wrap="square" lIns="91440" tIns="45720" rIns="91440" bIns="45720" rtlCol="0">
            <a:normAutofit fontScale="77500" lnSpcReduction="20000"/>
          </a:bodyPr>
          <a:lstStyle/>
          <a:p>
            <a:r>
              <a:rPr lang="en-GB" sz="2000" dirty="0" smtClean="0">
                <a:solidFill>
                  <a:prstClr val="black"/>
                </a:solidFill>
              </a:rPr>
              <a:t>Drug law offences</a:t>
            </a:r>
          </a:p>
        </p:txBody>
      </p:sp>
      <p:pic>
        <p:nvPicPr>
          <p:cNvPr id="1027" name="Picture 3"/>
          <p:cNvPicPr>
            <a:picLocks noGrp="1" noChangeAspect="1" noChangeArrowheads="1"/>
          </p:cNvPicPr>
          <p:nvPr>
            <p:ph idx="14"/>
          </p:nvPr>
        </p:nvPicPr>
        <p:blipFill>
          <a:blip r:embed="rId4">
            <a:extLst>
              <a:ext uri="{28A0092B-C50C-407E-A947-70E740481C1C}">
                <a14:useLocalDpi xmlns:a14="http://schemas.microsoft.com/office/drawing/2010/main" val="0"/>
              </a:ext>
            </a:extLst>
          </a:blip>
          <a:srcRect/>
          <a:stretch>
            <a:fillRect/>
          </a:stretch>
        </p:blipFill>
        <p:spPr bwMode="auto">
          <a:xfrm>
            <a:off x="4860033" y="1543964"/>
            <a:ext cx="3024336" cy="20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60032" y="3641576"/>
            <a:ext cx="3096344" cy="288032"/>
          </a:xfrm>
          <a:prstGeom prst="rect">
            <a:avLst/>
          </a:prstGeom>
        </p:spPr>
        <p:txBody>
          <a:bodyPr vert="horz" wrap="square" lIns="91440" tIns="45720" rIns="91440" bIns="45720" rtlCol="0">
            <a:normAutofit fontScale="77500" lnSpcReduction="20000"/>
          </a:bodyPr>
          <a:lstStyle/>
          <a:p>
            <a:r>
              <a:rPr lang="en-GB" sz="2000" dirty="0" smtClean="0">
                <a:solidFill>
                  <a:prstClr val="black"/>
                </a:solidFill>
              </a:rPr>
              <a:t>Seizures</a:t>
            </a:r>
          </a:p>
        </p:txBody>
      </p:sp>
      <p:pic>
        <p:nvPicPr>
          <p:cNvPr id="12" name="Picture 4" descr="euros"/>
          <p:cNvPicPr>
            <a:picLocks noChangeAspect="1" noChangeArrowheads="1"/>
          </p:cNvPicPr>
          <p:nvPr/>
        </p:nvPicPr>
        <p:blipFill>
          <a:blip r:embed="rId5"/>
          <a:srcRect/>
          <a:stretch>
            <a:fillRect/>
          </a:stretch>
        </p:blipFill>
        <p:spPr bwMode="auto">
          <a:xfrm>
            <a:off x="611560" y="3979320"/>
            <a:ext cx="2160240" cy="1799530"/>
          </a:xfrm>
          <a:prstGeom prst="rect">
            <a:avLst/>
          </a:prstGeom>
          <a:noFill/>
        </p:spPr>
      </p:pic>
      <p:sp>
        <p:nvSpPr>
          <p:cNvPr id="13" name="TextBox 12"/>
          <p:cNvSpPr txBox="1"/>
          <p:nvPr/>
        </p:nvSpPr>
        <p:spPr>
          <a:xfrm>
            <a:off x="596144" y="5877272"/>
            <a:ext cx="1959632" cy="288032"/>
          </a:xfrm>
          <a:prstGeom prst="rect">
            <a:avLst/>
          </a:prstGeom>
        </p:spPr>
        <p:txBody>
          <a:bodyPr vert="horz" wrap="square" lIns="91440" tIns="45720" rIns="91440" bIns="45720" rtlCol="0">
            <a:normAutofit fontScale="77500" lnSpcReduction="20000"/>
          </a:bodyPr>
          <a:lstStyle/>
          <a:p>
            <a:r>
              <a:rPr lang="en-GB" sz="2000" dirty="0" smtClean="0">
                <a:solidFill>
                  <a:prstClr val="black"/>
                </a:solidFill>
              </a:rPr>
              <a:t>Prices</a:t>
            </a:r>
          </a:p>
        </p:txBody>
      </p:sp>
      <p:pic>
        <p:nvPicPr>
          <p:cNvPr id="14" name="Picture 4" descr="http://www.soydrogadicto.com/wp-content/uploads/2012/11/Extasi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3" y="4013218"/>
            <a:ext cx="2592288" cy="17656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59833" y="5877272"/>
            <a:ext cx="3096344" cy="288032"/>
          </a:xfrm>
          <a:prstGeom prst="rect">
            <a:avLst/>
          </a:prstGeom>
        </p:spPr>
        <p:txBody>
          <a:bodyPr vert="horz" wrap="square" lIns="91440" tIns="45720" rIns="91440" bIns="45720" rtlCol="0">
            <a:normAutofit fontScale="77500" lnSpcReduction="20000"/>
          </a:bodyPr>
          <a:lstStyle/>
          <a:p>
            <a:r>
              <a:rPr lang="en-GB" sz="2000" dirty="0" smtClean="0">
                <a:solidFill>
                  <a:prstClr val="black"/>
                </a:solidFill>
              </a:rPr>
              <a:t>Composition of tablets</a:t>
            </a:r>
          </a:p>
        </p:txBody>
      </p:sp>
      <p:pic>
        <p:nvPicPr>
          <p:cNvPr id="16" name="Picture 6" descr="350cannabis2"/>
          <p:cNvPicPr>
            <a:picLocks noChangeAspect="1" noChangeArrowheads="1"/>
          </p:cNvPicPr>
          <p:nvPr/>
        </p:nvPicPr>
        <p:blipFill>
          <a:blip r:embed="rId7"/>
          <a:srcRect/>
          <a:stretch>
            <a:fillRect/>
          </a:stretch>
        </p:blipFill>
        <p:spPr bwMode="auto">
          <a:xfrm>
            <a:off x="6156177" y="3929609"/>
            <a:ext cx="2304255" cy="1873066"/>
          </a:xfrm>
          <a:prstGeom prst="rect">
            <a:avLst/>
          </a:prstGeom>
          <a:noFill/>
        </p:spPr>
      </p:pic>
      <p:sp>
        <p:nvSpPr>
          <p:cNvPr id="17" name="TextBox 16"/>
          <p:cNvSpPr txBox="1"/>
          <p:nvPr/>
        </p:nvSpPr>
        <p:spPr>
          <a:xfrm>
            <a:off x="6156177" y="5877272"/>
            <a:ext cx="3096344" cy="288032"/>
          </a:xfrm>
          <a:prstGeom prst="rect">
            <a:avLst/>
          </a:prstGeom>
        </p:spPr>
        <p:txBody>
          <a:bodyPr vert="horz" wrap="square" lIns="91440" tIns="45720" rIns="91440" bIns="45720" rtlCol="0">
            <a:normAutofit fontScale="77500" lnSpcReduction="20000"/>
          </a:bodyPr>
          <a:lstStyle/>
          <a:p>
            <a:r>
              <a:rPr lang="en-GB" sz="2000" dirty="0" smtClean="0">
                <a:solidFill>
                  <a:prstClr val="black"/>
                </a:solidFill>
              </a:rPr>
              <a:t>Potency/Purity</a:t>
            </a:r>
          </a:p>
        </p:txBody>
      </p:sp>
    </p:spTree>
    <p:extLst>
      <p:ext uri="{BB962C8B-B14F-4D97-AF65-F5344CB8AC3E}">
        <p14:creationId xmlns:p14="http://schemas.microsoft.com/office/powerpoint/2010/main" val="2474282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Europe’s stimulant market: geographic divide</a:t>
            </a:r>
          </a:p>
        </p:txBody>
      </p:sp>
      <p:sp>
        <p:nvSpPr>
          <p:cNvPr id="4" name="Slide Number Placeholder 3"/>
          <p:cNvSpPr>
            <a:spLocks noGrp="1"/>
          </p:cNvSpPr>
          <p:nvPr>
            <p:ph type="sldNum" sz="quarter" idx="4294967295"/>
          </p:nvPr>
        </p:nvSpPr>
        <p:spPr>
          <a:xfrm>
            <a:off x="8766175" y="6408738"/>
            <a:ext cx="442913" cy="365125"/>
          </a:xfrm>
          <a:prstGeom prst="rect">
            <a:avLst/>
          </a:prstGeom>
        </p:spPr>
        <p:txBody>
          <a:bodyPr/>
          <a:lstStyle/>
          <a:p>
            <a:fld id="{22B45F40-5EB3-4785-9773-086629480FC4}" type="slidenum">
              <a:rPr lang="en-GB" altLang="en-US" smtClean="0">
                <a:solidFill>
                  <a:prstClr val="black">
                    <a:tint val="75000"/>
                  </a:prstClr>
                </a:solidFill>
              </a:rPr>
              <a:pPr/>
              <a:t>44</a:t>
            </a:fld>
            <a:endParaRPr lang="en-GB" altLang="en-US">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435775"/>
            <a:ext cx="5256584" cy="5156775"/>
          </a:xfrm>
          <a:prstGeom prst="rect">
            <a:avLst/>
          </a:prstGeom>
        </p:spPr>
      </p:pic>
    </p:spTree>
    <p:extLst>
      <p:ext uri="{BB962C8B-B14F-4D97-AF65-F5344CB8AC3E}">
        <p14:creationId xmlns:p14="http://schemas.microsoft.com/office/powerpoint/2010/main" val="2283613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431800" y="252413"/>
            <a:ext cx="8172450" cy="773112"/>
          </a:xfrm>
        </p:spPr>
        <p:txBody>
          <a:bodyPr/>
          <a:lstStyle/>
          <a:p>
            <a:pPr eaLnBrk="1" hangingPunct="1"/>
            <a:r>
              <a:rPr lang="en-GB">
                <a:latin typeface="Arial" charset="0"/>
                <a:ea typeface="ＭＳ Ｐゴシック" charset="0"/>
              </a:rPr>
              <a:t>Trends in price and potency</a:t>
            </a:r>
          </a:p>
        </p:txBody>
      </p:sp>
      <p:sp>
        <p:nvSpPr>
          <p:cNvPr id="72706" name="Slide Number Placeholder 4"/>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104507-99AE-4C44-B402-88D06CFE6FA8}" type="slidenum">
              <a:rPr lang="en-GB" sz="1200">
                <a:solidFill>
                  <a:srgbClr val="898989"/>
                </a:solidFill>
              </a:rPr>
              <a:pPr eaLnBrk="1" hangingPunct="1"/>
              <a:t>45</a:t>
            </a:fld>
            <a:endParaRPr lang="en-GB" sz="1200">
              <a:solidFill>
                <a:srgbClr val="898989"/>
              </a:solidFill>
            </a:endParaRPr>
          </a:p>
        </p:txBody>
      </p:sp>
      <p:pic>
        <p:nvPicPr>
          <p:cNvPr id="727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243013"/>
            <a:ext cx="5688012"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814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Trends in stimulants purity</a:t>
            </a:r>
            <a:endParaRPr lang="en-GB" sz="3200" dirty="0">
              <a:solidFill>
                <a:srgbClr val="FF0000"/>
              </a:solidFill>
            </a:endParaRPr>
          </a:p>
        </p:txBody>
      </p:sp>
      <p:sp>
        <p:nvSpPr>
          <p:cNvPr id="4" name="Slide Number Placeholder 3"/>
          <p:cNvSpPr>
            <a:spLocks noGrp="1"/>
          </p:cNvSpPr>
          <p:nvPr>
            <p:ph type="sldNum" sz="quarter" idx="4294967295"/>
          </p:nvPr>
        </p:nvSpPr>
        <p:spPr>
          <a:xfrm>
            <a:off x="8766175" y="6408738"/>
            <a:ext cx="442913" cy="365125"/>
          </a:xfrm>
          <a:prstGeom prst="rect">
            <a:avLst/>
          </a:prstGeom>
        </p:spPr>
        <p:txBody>
          <a:bodyPr/>
          <a:lstStyle/>
          <a:p>
            <a:fld id="{6CDBD1F1-6023-448C-BA9D-F230FE44F546}" type="slidenum">
              <a:rPr lang="en-GB" altLang="en-US" smtClean="0">
                <a:solidFill>
                  <a:prstClr val="black">
                    <a:tint val="75000"/>
                  </a:prstClr>
                </a:solidFill>
              </a:rPr>
              <a:pPr/>
              <a:t>46</a:t>
            </a:fld>
            <a:endParaRPr lang="en-GB" altLang="en-US">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00129"/>
            <a:ext cx="8064896" cy="4335553"/>
          </a:xfrm>
          <a:prstGeom prst="rect">
            <a:avLst/>
          </a:prstGeom>
        </p:spPr>
      </p:pic>
    </p:spTree>
    <p:extLst>
      <p:ext uri="{BB962C8B-B14F-4D97-AF65-F5344CB8AC3E}">
        <p14:creationId xmlns:p14="http://schemas.microsoft.com/office/powerpoint/2010/main" val="2136990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600201"/>
            <a:ext cx="8532688" cy="4421088"/>
          </a:xfrm>
        </p:spPr>
        <p:txBody>
          <a:bodyPr/>
          <a:lstStyle/>
          <a:p>
            <a:pPr marL="457200" indent="-457200">
              <a:buFont typeface="Arial" panose="020B0604020202020204" pitchFamily="34" charset="0"/>
              <a:buChar char="•"/>
            </a:pPr>
            <a:r>
              <a:rPr lang="en-GB" b="0" dirty="0" smtClean="0">
                <a:solidFill>
                  <a:schemeClr val="tx2"/>
                </a:solidFill>
              </a:rPr>
              <a:t>Expanded scope for reporting </a:t>
            </a:r>
          </a:p>
          <a:p>
            <a:pPr marL="457200" indent="-457200">
              <a:buFont typeface="Arial" panose="020B0604020202020204" pitchFamily="34" charset="0"/>
              <a:buChar char="•"/>
            </a:pPr>
            <a:endParaRPr lang="en-GB" b="0" dirty="0" smtClean="0">
              <a:solidFill>
                <a:schemeClr val="tx2"/>
              </a:solidFill>
            </a:endParaRPr>
          </a:p>
          <a:p>
            <a:pPr marL="457200" indent="-457200">
              <a:buFont typeface="Arial" panose="020B0604020202020204" pitchFamily="34" charset="0"/>
              <a:buChar char="•"/>
            </a:pPr>
            <a:r>
              <a:rPr lang="en-GB" b="0" dirty="0" smtClean="0">
                <a:solidFill>
                  <a:schemeClr val="tx2"/>
                </a:solidFill>
              </a:rPr>
              <a:t>Reporting by market level </a:t>
            </a:r>
          </a:p>
          <a:p>
            <a:pPr marL="457200" indent="-457200">
              <a:buFont typeface="Arial" panose="020B0604020202020204" pitchFamily="34" charset="0"/>
              <a:buChar char="•"/>
            </a:pPr>
            <a:endParaRPr lang="en-GB" b="0" dirty="0" smtClean="0">
              <a:solidFill>
                <a:schemeClr val="tx2"/>
              </a:solidFill>
            </a:endParaRPr>
          </a:p>
          <a:p>
            <a:pPr marL="457200" indent="-457200">
              <a:buFont typeface="Arial" panose="020B0604020202020204" pitchFamily="34" charset="0"/>
              <a:buChar char="•"/>
            </a:pPr>
            <a:r>
              <a:rPr lang="en-GB" b="0" dirty="0" smtClean="0">
                <a:solidFill>
                  <a:schemeClr val="tx2"/>
                </a:solidFill>
              </a:rPr>
              <a:t>Information on trafficking routes</a:t>
            </a:r>
          </a:p>
          <a:p>
            <a:pPr marL="457200" indent="-457200">
              <a:buFont typeface="Arial" panose="020B0604020202020204" pitchFamily="34" charset="0"/>
              <a:buChar char="•"/>
            </a:pPr>
            <a:endParaRPr lang="en-GB" b="0" dirty="0" smtClean="0">
              <a:solidFill>
                <a:schemeClr val="tx2"/>
              </a:solidFill>
            </a:endParaRPr>
          </a:p>
          <a:p>
            <a:pPr marL="457200" indent="-457200">
              <a:buFont typeface="Arial" panose="020B0604020202020204" pitchFamily="34" charset="0"/>
              <a:buChar char="•"/>
            </a:pPr>
            <a:r>
              <a:rPr lang="en-GB" b="0" dirty="0" smtClean="0">
                <a:solidFill>
                  <a:schemeClr val="tx2"/>
                </a:solidFill>
              </a:rPr>
              <a:t>Streamlining and co-ordinating</a:t>
            </a:r>
            <a:endParaRPr lang="en-GB" b="0" dirty="0">
              <a:solidFill>
                <a:schemeClr val="tx2"/>
              </a:solidFill>
            </a:endParaRPr>
          </a:p>
        </p:txBody>
      </p:sp>
      <p:sp>
        <p:nvSpPr>
          <p:cNvPr id="3" name="Title 2"/>
          <p:cNvSpPr>
            <a:spLocks noGrp="1"/>
          </p:cNvSpPr>
          <p:nvPr>
            <p:ph type="title"/>
          </p:nvPr>
        </p:nvSpPr>
        <p:spPr/>
        <p:txBody>
          <a:bodyPr/>
          <a:lstStyle/>
          <a:p>
            <a:r>
              <a:rPr lang="en-GB" dirty="0" smtClean="0"/>
              <a:t>Areas for improvement</a:t>
            </a:r>
            <a:endParaRPr lang="en-GB" dirty="0"/>
          </a:p>
        </p:txBody>
      </p:sp>
    </p:spTree>
    <p:extLst>
      <p:ext uri="{BB962C8B-B14F-4D97-AF65-F5344CB8AC3E}">
        <p14:creationId xmlns:p14="http://schemas.microsoft.com/office/powerpoint/2010/main" val="2240963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pt-PT" altLang="en-US" b="1" dirty="0" err="1" smtClean="0"/>
              <a:t>Drug</a:t>
            </a:r>
            <a:r>
              <a:rPr lang="pt-PT" altLang="en-US" b="1" dirty="0" smtClean="0"/>
              <a:t> </a:t>
            </a:r>
            <a:r>
              <a:rPr lang="pt-PT" altLang="en-US" b="1" dirty="0" err="1" smtClean="0"/>
              <a:t>Law</a:t>
            </a:r>
            <a:r>
              <a:rPr lang="pt-PT" altLang="en-US" b="1" dirty="0" smtClean="0"/>
              <a:t> </a:t>
            </a:r>
            <a:r>
              <a:rPr lang="pt-PT" altLang="en-US" b="1" dirty="0" err="1" smtClean="0"/>
              <a:t>Offences</a:t>
            </a:r>
            <a:endParaRPr lang="en-GB" altLang="en-US" b="1" dirty="0"/>
          </a:p>
        </p:txBody>
      </p:sp>
      <p:sp>
        <p:nvSpPr>
          <p:cNvPr id="95235" name="Rectangle 3"/>
          <p:cNvSpPr>
            <a:spLocks noGrp="1" noChangeArrowheads="1"/>
          </p:cNvSpPr>
          <p:nvPr>
            <p:ph idx="13"/>
          </p:nvPr>
        </p:nvSpPr>
        <p:spPr/>
        <p:txBody>
          <a:bodyPr>
            <a:normAutofit fontScale="77500" lnSpcReduction="20000"/>
          </a:bodyPr>
          <a:lstStyle/>
          <a:p>
            <a:pPr lvl="1" indent="-381000">
              <a:lnSpc>
                <a:spcPct val="120000"/>
              </a:lnSpc>
              <a:spcBef>
                <a:spcPts val="600"/>
              </a:spcBef>
            </a:pPr>
            <a:r>
              <a:rPr lang="en-GB" altLang="en-US" sz="2400" b="1" dirty="0" smtClean="0"/>
              <a:t>Definition: </a:t>
            </a:r>
            <a:r>
              <a:rPr lang="en-GB" altLang="en-US" sz="2400" dirty="0" smtClean="0"/>
              <a:t>Acts committed in violation of drug, and other drug-related, legislation involving controlled drugs, new psychoactive substances, precursors, or controlled medicinal products diverted to or produced for the illicit market.</a:t>
            </a:r>
          </a:p>
          <a:p>
            <a:pPr lvl="1" indent="-381000">
              <a:lnSpc>
                <a:spcPct val="120000"/>
              </a:lnSpc>
              <a:spcBef>
                <a:spcPts val="600"/>
              </a:spcBef>
            </a:pPr>
            <a:r>
              <a:rPr lang="en-GB" altLang="en-US" sz="2400" b="1" dirty="0" smtClean="0"/>
              <a:t>To be counted</a:t>
            </a:r>
            <a:r>
              <a:rPr lang="en-GB" altLang="en-US" sz="2400" dirty="0" smtClean="0"/>
              <a:t>: a criminal or non-criminal report will have been initiated by law enforcement or other agency, regardless of charges or prosecution.</a:t>
            </a:r>
          </a:p>
          <a:p>
            <a:pPr lvl="1" indent="-381000">
              <a:lnSpc>
                <a:spcPct val="120000"/>
              </a:lnSpc>
              <a:spcBef>
                <a:spcPts val="600"/>
              </a:spcBef>
            </a:pPr>
            <a:r>
              <a:rPr lang="en-GB" altLang="en-US" sz="2400" b="1" dirty="0" smtClean="0"/>
              <a:t>Main sub-divisions:</a:t>
            </a:r>
            <a:r>
              <a:rPr lang="en-GB" altLang="en-US" sz="2400" dirty="0" smtClean="0"/>
              <a:t> </a:t>
            </a:r>
          </a:p>
          <a:p>
            <a:pPr lvl="1" indent="-381000">
              <a:lnSpc>
                <a:spcPct val="120000"/>
              </a:lnSpc>
              <a:buFont typeface="Arial" panose="020B0604020202020204" pitchFamily="34" charset="0"/>
              <a:buChar char="•"/>
            </a:pPr>
            <a:r>
              <a:rPr lang="en-GB" altLang="en-US" sz="2400" dirty="0" smtClean="0"/>
              <a:t>Type of offence: Use/possession; Supply; Both</a:t>
            </a:r>
          </a:p>
          <a:p>
            <a:pPr lvl="1" indent="-381000">
              <a:lnSpc>
                <a:spcPct val="120000"/>
              </a:lnSpc>
              <a:buFont typeface="Arial" panose="020B0604020202020204" pitchFamily="34" charset="0"/>
              <a:buChar char="•"/>
            </a:pPr>
            <a:r>
              <a:rPr lang="en-GB" altLang="en-US" sz="2400" dirty="0" smtClean="0"/>
              <a:t>Type of substance: Main list of controlled drugs; NPS; Medicinal products; other significant substances; Unknown; Precursors</a:t>
            </a:r>
          </a:p>
          <a:p>
            <a:pPr lvl="1" indent="-381000">
              <a:lnSpc>
                <a:spcPct val="120000"/>
              </a:lnSpc>
              <a:buFont typeface="Arial" panose="020B0604020202020204" pitchFamily="34" charset="0"/>
              <a:buChar char="•"/>
            </a:pPr>
            <a:r>
              <a:rPr lang="en-GB" altLang="en-US" sz="2400" dirty="0" smtClean="0"/>
              <a:t>Offences &amp;/or offenders</a:t>
            </a:r>
          </a:p>
          <a:p>
            <a:pPr lvl="1" indent="-381000">
              <a:lnSpc>
                <a:spcPct val="120000"/>
              </a:lnSpc>
              <a:buFont typeface="Arial" panose="020B0604020202020204" pitchFamily="34" charset="0"/>
              <a:buChar char="•"/>
            </a:pPr>
            <a:r>
              <a:rPr lang="en-GB" altLang="en-US" sz="2400" dirty="0" smtClean="0"/>
              <a:t>Type of supply offence</a:t>
            </a:r>
          </a:p>
        </p:txBody>
      </p:sp>
      <p:sp>
        <p:nvSpPr>
          <p:cNvPr id="2" name="Slide Number Placeholder 1"/>
          <p:cNvSpPr>
            <a:spLocks noGrp="1"/>
          </p:cNvSpPr>
          <p:nvPr>
            <p:ph type="sldNum" sz="quarter" idx="12"/>
          </p:nvPr>
        </p:nvSpPr>
        <p:spPr/>
        <p:txBody>
          <a:bodyPr/>
          <a:lstStyle/>
          <a:p>
            <a:fld id="{625570B4-70FB-4D6F-A727-6B9BC9A5D104}" type="slidenum">
              <a:rPr lang="en-GB" smtClean="0">
                <a:solidFill>
                  <a:prstClr val="black">
                    <a:tint val="75000"/>
                  </a:prstClr>
                </a:solidFill>
              </a:rPr>
              <a:pPr/>
              <a:t>48</a:t>
            </a:fld>
            <a:endParaRPr lang="en-GB" dirty="0">
              <a:solidFill>
                <a:prstClr val="black">
                  <a:tint val="75000"/>
                </a:prstClr>
              </a:solidFill>
            </a:endParaRPr>
          </a:p>
        </p:txBody>
      </p:sp>
    </p:spTree>
    <p:extLst>
      <p:ext uri="{BB962C8B-B14F-4D97-AF65-F5344CB8AC3E}">
        <p14:creationId xmlns:p14="http://schemas.microsoft.com/office/powerpoint/2010/main" val="553352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2">
              <a:tabLst>
                <a:tab pos="452438" algn="l"/>
              </a:tabLst>
            </a:pPr>
            <a:r>
              <a:rPr lang="en-GB" sz="2800" dirty="0" smtClean="0"/>
              <a:t>1.6 </a:t>
            </a:r>
            <a:r>
              <a:rPr lang="en-GB" sz="2800" dirty="0"/>
              <a:t>million drug law offences </a:t>
            </a:r>
          </a:p>
        </p:txBody>
      </p:sp>
      <p:sp>
        <p:nvSpPr>
          <p:cNvPr id="4" name="Slide Number Placeholder 3"/>
          <p:cNvSpPr>
            <a:spLocks noGrp="1"/>
          </p:cNvSpPr>
          <p:nvPr>
            <p:ph type="sldNum" sz="quarter" idx="4294967295"/>
          </p:nvPr>
        </p:nvSpPr>
        <p:spPr>
          <a:xfrm>
            <a:off x="8766175" y="6408738"/>
            <a:ext cx="442913" cy="365125"/>
          </a:xfrm>
          <a:prstGeom prst="rect">
            <a:avLst/>
          </a:prstGeom>
        </p:spPr>
        <p:txBody>
          <a:bodyPr/>
          <a:lstStyle/>
          <a:p>
            <a:fld id="{DAF17DE0-7D30-4DA6-A360-8C100549A71F}" type="slidenum">
              <a:rPr lang="en-GB" altLang="en-US" smtClean="0">
                <a:solidFill>
                  <a:prstClr val="black">
                    <a:tint val="75000"/>
                  </a:prstClr>
                </a:solidFill>
              </a:rPr>
              <a:pPr/>
              <a:t>49</a:t>
            </a:fld>
            <a:endParaRPr lang="en-GB" alt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82" y="1412776"/>
            <a:ext cx="9077010" cy="376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635281" y="5439559"/>
            <a:ext cx="5416098" cy="830997"/>
          </a:xfrm>
          <a:prstGeom prst="rect">
            <a:avLst/>
          </a:prstGeom>
        </p:spPr>
        <p:txBody>
          <a:bodyPr wrap="none">
            <a:spAutoFit/>
          </a:bodyPr>
          <a:lstStyle/>
          <a:p>
            <a:r>
              <a:rPr lang="en-GB" sz="2400" dirty="0" smtClean="0">
                <a:solidFill>
                  <a:srgbClr val="595959"/>
                </a:solidFill>
              </a:rPr>
              <a:t>Cannabis offences dominate</a:t>
            </a:r>
          </a:p>
          <a:p>
            <a:r>
              <a:rPr lang="en-GB" sz="2400" dirty="0" smtClean="0">
                <a:solidFill>
                  <a:srgbClr val="595959"/>
                </a:solidFill>
              </a:rPr>
              <a:t>Three quarters of possession offences</a:t>
            </a:r>
            <a:endParaRPr lang="it-IT" sz="2400" dirty="0">
              <a:solidFill>
                <a:srgbClr val="595959"/>
              </a:solidFill>
            </a:endParaRPr>
          </a:p>
        </p:txBody>
      </p:sp>
      <p:sp>
        <p:nvSpPr>
          <p:cNvPr id="6" name="Oval 5"/>
          <p:cNvSpPr/>
          <p:nvPr/>
        </p:nvSpPr>
        <p:spPr>
          <a:xfrm>
            <a:off x="3754621" y="2996952"/>
            <a:ext cx="1177419" cy="158417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Line Callout 2 4"/>
          <p:cNvSpPr/>
          <p:nvPr/>
        </p:nvSpPr>
        <p:spPr>
          <a:xfrm>
            <a:off x="5962830" y="4779855"/>
            <a:ext cx="3168352" cy="1080120"/>
          </a:xfrm>
          <a:prstGeom prst="borderCallout2">
            <a:avLst>
              <a:gd name="adj1" fmla="val 17106"/>
              <a:gd name="adj2" fmla="val -628"/>
              <a:gd name="adj3" fmla="val 18750"/>
              <a:gd name="adj4" fmla="val -16667"/>
              <a:gd name="adj5" fmla="val -42020"/>
              <a:gd name="adj6" fmla="val -4677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dirty="0" smtClean="0">
                <a:solidFill>
                  <a:srgbClr val="7DA7D9">
                    <a:lumMod val="50000"/>
                  </a:srgbClr>
                </a:solidFill>
              </a:rPr>
              <a:t>Overall ~75% use/possession</a:t>
            </a:r>
          </a:p>
          <a:p>
            <a:r>
              <a:rPr lang="en-GB" sz="1400" dirty="0" smtClean="0">
                <a:solidFill>
                  <a:srgbClr val="7DA7D9">
                    <a:lumMod val="50000"/>
                  </a:srgbClr>
                </a:solidFill>
              </a:rPr>
              <a:t>Range: 2% RO, 37% HU, 38% CZ</a:t>
            </a:r>
            <a:br>
              <a:rPr lang="en-GB" sz="1400" dirty="0" smtClean="0">
                <a:solidFill>
                  <a:srgbClr val="7DA7D9">
                    <a:lumMod val="50000"/>
                  </a:srgbClr>
                </a:solidFill>
              </a:rPr>
            </a:br>
            <a:r>
              <a:rPr lang="en-GB" sz="1400" dirty="0" smtClean="0">
                <a:solidFill>
                  <a:srgbClr val="7DA7D9">
                    <a:lumMod val="50000"/>
                  </a:srgbClr>
                </a:solidFill>
              </a:rPr>
              <a:t>         to 93% AT; 94% LT, 95% ES</a:t>
            </a:r>
            <a:endParaRPr lang="en-GB" sz="1400" dirty="0">
              <a:solidFill>
                <a:srgbClr val="7DA7D9">
                  <a:lumMod val="50000"/>
                </a:srgbClr>
              </a:solidFill>
            </a:endParaRPr>
          </a:p>
        </p:txBody>
      </p:sp>
    </p:spTree>
    <p:extLst>
      <p:ext uri="{BB962C8B-B14F-4D97-AF65-F5344CB8AC3E}">
        <p14:creationId xmlns:p14="http://schemas.microsoft.com/office/powerpoint/2010/main" val="14472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30"/>
            <a:ext cx="7886700" cy="540306"/>
          </a:xfrm>
        </p:spPr>
        <p:txBody>
          <a:bodyPr/>
          <a:lstStyle/>
          <a:p>
            <a:pPr algn="ctr"/>
            <a:r>
              <a:rPr lang="en-GB" altLang="en-US" sz="3200" b="1" dirty="0" smtClean="0">
                <a:effectLst>
                  <a:outerShdw blurRad="38100" dist="38100" dir="2700000" algn="tl">
                    <a:srgbClr val="000000">
                      <a:alpha val="43137"/>
                    </a:srgbClr>
                  </a:outerShdw>
                </a:effectLst>
              </a:rPr>
              <a:t>ECRIS Volumetrics</a:t>
            </a:r>
            <a:endParaRPr lang="en-GB" b="1" dirty="0">
              <a:solidFill>
                <a:srgbClr val="3E454C"/>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004047"/>
            <a:ext cx="7886700" cy="4724400"/>
          </a:xfrm>
        </p:spPr>
        <p:txBody>
          <a:bodyPr>
            <a:noAutofit/>
          </a:bodyPr>
          <a:lstStyle/>
          <a:p>
            <a:pPr marL="0" indent="0">
              <a:buNone/>
            </a:pPr>
            <a:endParaRPr lang="en-GB" alt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222754369"/>
              </p:ext>
            </p:extLst>
          </p:nvPr>
        </p:nvGraphicFramePr>
        <p:xfrm>
          <a:off x="737118" y="1004046"/>
          <a:ext cx="7557796" cy="4572448"/>
        </p:xfrm>
        <a:graphic>
          <a:graphicData uri="http://schemas.openxmlformats.org/drawingml/2006/table">
            <a:tbl>
              <a:tblPr firstRow="1" firstCol="1" bandRow="1">
                <a:tableStyleId>{5C22544A-7EE6-4342-B048-85BDC9FD1C3A}</a:tableStyleId>
              </a:tblPr>
              <a:tblGrid>
                <a:gridCol w="2081270"/>
                <a:gridCol w="1023053"/>
                <a:gridCol w="1023053"/>
                <a:gridCol w="1143474"/>
                <a:gridCol w="1069942"/>
                <a:gridCol w="1217004"/>
              </a:tblGrid>
              <a:tr h="153404">
                <a:tc>
                  <a:txBody>
                    <a:bodyPr/>
                    <a:lstStyle/>
                    <a:p>
                      <a:pPr>
                        <a:spcAft>
                          <a:spcPts val="0"/>
                        </a:spcAft>
                      </a:pPr>
                      <a:r>
                        <a:rPr lang="en-GB" sz="800" b="0" dirty="0">
                          <a:effectLst/>
                        </a:rPr>
                        <a:t>MS</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ctr">
                        <a:spcAft>
                          <a:spcPts val="0"/>
                        </a:spcAft>
                      </a:pPr>
                      <a:r>
                        <a:rPr lang="en-GB" sz="800" b="0" dirty="0">
                          <a:effectLst/>
                        </a:rPr>
                        <a:t>2012</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ctr">
                        <a:spcAft>
                          <a:spcPts val="0"/>
                        </a:spcAft>
                      </a:pPr>
                      <a:r>
                        <a:rPr lang="en-GB" sz="800" b="0" dirty="0">
                          <a:effectLst/>
                        </a:rPr>
                        <a:t>2013</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ctr">
                        <a:spcAft>
                          <a:spcPts val="0"/>
                        </a:spcAft>
                      </a:pPr>
                      <a:r>
                        <a:rPr lang="en-GB" sz="800" b="0" dirty="0">
                          <a:effectLst/>
                        </a:rPr>
                        <a:t>2014</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ctr">
                        <a:spcAft>
                          <a:spcPts val="0"/>
                        </a:spcAft>
                      </a:pPr>
                      <a:r>
                        <a:rPr lang="en-GB" sz="800" b="0" dirty="0">
                          <a:effectLst/>
                        </a:rPr>
                        <a:t>2015</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ctr">
                        <a:spcAft>
                          <a:spcPts val="0"/>
                        </a:spcAft>
                      </a:pPr>
                      <a:r>
                        <a:rPr lang="en-GB" sz="800" b="0" dirty="0">
                          <a:effectLst/>
                        </a:rPr>
                        <a:t>Total</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Germany</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58094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127217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245831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283446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714588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Poland</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64352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135349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146594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191597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537892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Romania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36647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80187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105261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dirty="0">
                          <a:effectLst/>
                        </a:rPr>
                        <a:t>334481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556576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France</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35151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82165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104419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99280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321015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Italy</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73249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131682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147397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352328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UK</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27253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86354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88554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163103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365264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Spain</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31724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55253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57155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82629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226761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Austria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24365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54410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61345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61449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201569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Belgium</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1367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44093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43945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63924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153329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Lithuania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8848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28809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36869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47289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121815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Netherlands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5054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20317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46788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63792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135951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Bulgaria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997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16648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36441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45707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99793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Czech Republic</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779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11972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33050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35527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81328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Ireland</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120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10190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24505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30312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65127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Latvia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1132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9424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12671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23235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46462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Hungary</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230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4030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13313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22621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40194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Luxembourg</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4080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11810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14285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30175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Croatia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2572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11132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17841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31545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Estonia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1499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3829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7044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9504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21876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Finland</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945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2715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8671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12354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24685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Denmark</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666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3354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6993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10411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21424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Sweden</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624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10207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17658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28489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Slovakia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1252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2767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4618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20924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29561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Cyprus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1043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4783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6106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11932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Greece</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498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1992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2952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7056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12498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53404">
                <a:tc>
                  <a:txBody>
                    <a:bodyPr/>
                    <a:lstStyle/>
                    <a:p>
                      <a:pPr>
                        <a:spcAft>
                          <a:spcPts val="0"/>
                        </a:spcAft>
                      </a:pPr>
                      <a:r>
                        <a:rPr lang="en-GB" sz="800">
                          <a:effectLst/>
                        </a:rPr>
                        <a:t>Slovenia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a:effectLst/>
                        </a:rPr>
                        <a:t>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160550">
                <a:tc>
                  <a:txBody>
                    <a:bodyPr/>
                    <a:lstStyle/>
                    <a:p>
                      <a:pPr>
                        <a:spcAft>
                          <a:spcPts val="0"/>
                        </a:spcAft>
                      </a:pPr>
                      <a:r>
                        <a:rPr lang="en-GB" sz="800">
                          <a:effectLst/>
                        </a:rPr>
                        <a:t>Malta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spcAft>
                          <a:spcPts val="0"/>
                        </a:spcAft>
                      </a:pPr>
                      <a:r>
                        <a:rPr lang="en-GB" sz="8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900">
                          <a:effectLst/>
                        </a:rPr>
                        <a:t>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tc>
                <a:tc>
                  <a:txBody>
                    <a:bodyPr/>
                    <a:lstStyle/>
                    <a:p>
                      <a:pPr algn="r">
                        <a:spcAft>
                          <a:spcPts val="0"/>
                        </a:spcAft>
                      </a:pPr>
                      <a:r>
                        <a:rPr lang="en-GB" sz="800">
                          <a:effectLst/>
                        </a:rPr>
                        <a:t>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r h="269990">
                <a:tc>
                  <a:txBody>
                    <a:bodyPr/>
                    <a:lstStyle/>
                    <a:p>
                      <a:pPr>
                        <a:spcAft>
                          <a:spcPts val="0"/>
                        </a:spcAft>
                      </a:pPr>
                      <a:r>
                        <a:rPr lang="en-GB" sz="800" b="1">
                          <a:effectLst/>
                        </a:rPr>
                        <a:t>TOTAL</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b="1" dirty="0">
                          <a:effectLst/>
                        </a:rPr>
                        <a:t>300973</a:t>
                      </a:r>
                      <a:endParaRPr lang="en-GB"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b="1">
                          <a:effectLst/>
                        </a:rPr>
                        <a:t>862643</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b="1">
                          <a:effectLst/>
                        </a:rPr>
                        <a:t>1256639</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b="1">
                          <a:effectLst/>
                        </a:rPr>
                        <a:t>1811930</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c>
                  <a:txBody>
                    <a:bodyPr/>
                    <a:lstStyle/>
                    <a:p>
                      <a:pPr algn="r">
                        <a:spcAft>
                          <a:spcPts val="0"/>
                        </a:spcAft>
                      </a:pPr>
                      <a:r>
                        <a:rPr lang="en-GB" sz="800" b="1" dirty="0">
                          <a:effectLst/>
                        </a:rPr>
                        <a:t>4232185</a:t>
                      </a:r>
                      <a:endParaRPr lang="en-GB"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637" marR="52637" marT="0" marB="0" anchor="b"/>
                </a:tc>
              </a:tr>
            </a:tbl>
          </a:graphicData>
        </a:graphic>
      </p:graphicFrame>
    </p:spTree>
    <p:extLst>
      <p:ext uri="{BB962C8B-B14F-4D97-AF65-F5344CB8AC3E}">
        <p14:creationId xmlns:p14="http://schemas.microsoft.com/office/powerpoint/2010/main" val="27913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172450" cy="774000"/>
          </a:xfrm>
        </p:spPr>
        <p:txBody>
          <a:bodyPr>
            <a:noAutofit/>
          </a:bodyPr>
          <a:lstStyle/>
          <a:p>
            <a:r>
              <a:rPr lang="en-GB" kern="0" dirty="0" smtClean="0"/>
              <a:t>DLO: Interpretation issues</a:t>
            </a:r>
            <a:endParaRPr lang="en-GB" dirty="0"/>
          </a:p>
        </p:txBody>
      </p:sp>
      <p:sp>
        <p:nvSpPr>
          <p:cNvPr id="3" name="Slide Number Placeholder 2"/>
          <p:cNvSpPr>
            <a:spLocks noGrp="1"/>
          </p:cNvSpPr>
          <p:nvPr>
            <p:ph type="sldNum" sz="quarter" idx="12"/>
          </p:nvPr>
        </p:nvSpPr>
        <p:spPr/>
        <p:txBody>
          <a:bodyPr/>
          <a:lstStyle/>
          <a:p>
            <a:fld id="{625570B4-70FB-4D6F-A727-6B9BC9A5D104}" type="slidenum">
              <a:rPr lang="en-GB" smtClean="0">
                <a:solidFill>
                  <a:prstClr val="black">
                    <a:tint val="75000"/>
                  </a:prstClr>
                </a:solidFill>
              </a:rPr>
              <a:pPr/>
              <a:t>50</a:t>
            </a:fld>
            <a:endParaRPr lang="en-GB" dirty="0">
              <a:solidFill>
                <a:prstClr val="black">
                  <a:tint val="75000"/>
                </a:prstClr>
              </a:solidFill>
            </a:endParaRPr>
          </a:p>
        </p:txBody>
      </p:sp>
      <p:sp>
        <p:nvSpPr>
          <p:cNvPr id="4" name="Content Placeholder 3"/>
          <p:cNvSpPr>
            <a:spLocks noGrp="1"/>
          </p:cNvSpPr>
          <p:nvPr>
            <p:ph idx="13"/>
          </p:nvPr>
        </p:nvSpPr>
        <p:spPr/>
        <p:txBody>
          <a:bodyPr>
            <a:normAutofit fontScale="92500" lnSpcReduction="20000"/>
          </a:bodyPr>
          <a:lstStyle/>
          <a:p>
            <a:pPr marL="457200" lvl="2" indent="-457200" fontAlgn="base">
              <a:spcBef>
                <a:spcPts val="600"/>
              </a:spcBef>
              <a:spcAft>
                <a:spcPts val="600"/>
              </a:spcAft>
              <a:buFont typeface="Arial" pitchFamily="34" charset="0"/>
              <a:buChar char="•"/>
            </a:pPr>
            <a:r>
              <a:rPr lang="en-GB" sz="3000" dirty="0">
                <a:solidFill>
                  <a:schemeClr val="accent6"/>
                </a:solidFill>
              </a:rPr>
              <a:t>Impact of different legal frameworks</a:t>
            </a:r>
          </a:p>
          <a:p>
            <a:pPr marL="457200" lvl="2" indent="-457200" fontAlgn="base">
              <a:spcBef>
                <a:spcPts val="600"/>
              </a:spcBef>
              <a:spcAft>
                <a:spcPts val="600"/>
              </a:spcAft>
              <a:buFont typeface="Arial" pitchFamily="34" charset="0"/>
              <a:buChar char="•"/>
            </a:pPr>
            <a:r>
              <a:rPr lang="en-GB" sz="3000" dirty="0">
                <a:solidFill>
                  <a:schemeClr val="accent6"/>
                </a:solidFill>
              </a:rPr>
              <a:t>Very driven by law enforcement practice &amp; priorities</a:t>
            </a:r>
          </a:p>
          <a:p>
            <a:pPr marL="457200" lvl="2" indent="-457200" fontAlgn="base">
              <a:spcBef>
                <a:spcPts val="600"/>
              </a:spcBef>
              <a:spcAft>
                <a:spcPts val="600"/>
              </a:spcAft>
              <a:buFont typeface="Arial" pitchFamily="34" charset="0"/>
              <a:buChar char="•"/>
            </a:pPr>
            <a:r>
              <a:rPr lang="en-GB" sz="3000" dirty="0">
                <a:solidFill>
                  <a:schemeClr val="accent6"/>
                </a:solidFill>
              </a:rPr>
              <a:t>Variability with respect to point of recording/ data capture</a:t>
            </a:r>
          </a:p>
          <a:p>
            <a:pPr marL="457200" lvl="2" indent="-457200" fontAlgn="base">
              <a:spcBef>
                <a:spcPts val="600"/>
              </a:spcBef>
              <a:spcAft>
                <a:spcPts val="600"/>
              </a:spcAft>
              <a:buFont typeface="Arial" pitchFamily="34" charset="0"/>
              <a:buChar char="•"/>
            </a:pPr>
            <a:r>
              <a:rPr lang="en-GB" sz="3000" dirty="0" smtClean="0">
                <a:solidFill>
                  <a:schemeClr val="accent6"/>
                </a:solidFill>
              </a:rPr>
              <a:t>Differentiation by drug not always possible</a:t>
            </a:r>
          </a:p>
          <a:p>
            <a:pPr marL="457200" lvl="2" indent="-457200" fontAlgn="base">
              <a:spcBef>
                <a:spcPts val="600"/>
              </a:spcBef>
              <a:spcAft>
                <a:spcPts val="600"/>
              </a:spcAft>
              <a:buFont typeface="Arial" pitchFamily="34" charset="0"/>
              <a:buChar char="•"/>
            </a:pPr>
            <a:r>
              <a:rPr lang="en-GB" sz="3000" dirty="0" smtClean="0">
                <a:solidFill>
                  <a:schemeClr val="accent6"/>
                </a:solidFill>
              </a:rPr>
              <a:t>Drug-specific influences</a:t>
            </a:r>
          </a:p>
          <a:p>
            <a:pPr marL="457200" lvl="2" indent="-457200" fontAlgn="base">
              <a:spcBef>
                <a:spcPts val="600"/>
              </a:spcBef>
              <a:spcAft>
                <a:spcPts val="600"/>
              </a:spcAft>
              <a:buFont typeface="Arial" pitchFamily="34" charset="0"/>
              <a:buChar char="•"/>
            </a:pPr>
            <a:r>
              <a:rPr lang="en-GB" sz="3000" dirty="0" smtClean="0">
                <a:solidFill>
                  <a:schemeClr val="accent6"/>
                </a:solidFill>
              </a:rPr>
              <a:t>Separation of possession &amp; trafficking variable</a:t>
            </a:r>
          </a:p>
          <a:p>
            <a:pPr marL="457200" lvl="2" indent="-457200" fontAlgn="base">
              <a:spcBef>
                <a:spcPts val="600"/>
              </a:spcBef>
              <a:spcAft>
                <a:spcPts val="600"/>
              </a:spcAft>
              <a:buFont typeface="Arial" pitchFamily="34" charset="0"/>
              <a:buChar char="•"/>
            </a:pPr>
            <a:r>
              <a:rPr lang="en-GB" sz="3000" dirty="0" smtClean="0">
                <a:solidFill>
                  <a:schemeClr val="accent6"/>
                </a:solidFill>
              </a:rPr>
              <a:t>Offence </a:t>
            </a:r>
            <a:r>
              <a:rPr lang="en-GB" sz="3000" dirty="0" err="1" smtClean="0">
                <a:solidFill>
                  <a:schemeClr val="accent6"/>
                </a:solidFill>
              </a:rPr>
              <a:t>vs</a:t>
            </a:r>
            <a:r>
              <a:rPr lang="en-GB" sz="3000" dirty="0" smtClean="0">
                <a:solidFill>
                  <a:schemeClr val="accent6"/>
                </a:solidFill>
              </a:rPr>
              <a:t> offender</a:t>
            </a:r>
            <a:endParaRPr lang="en-GB" sz="3000" dirty="0">
              <a:solidFill>
                <a:schemeClr val="accent6"/>
              </a:solidFill>
            </a:endParaRPr>
          </a:p>
          <a:p>
            <a:pPr>
              <a:spcBef>
                <a:spcPts val="600"/>
              </a:spcBef>
            </a:pPr>
            <a:endParaRPr lang="en-GB" b="0" dirty="0"/>
          </a:p>
        </p:txBody>
      </p:sp>
    </p:spTree>
    <p:extLst>
      <p:ext uri="{BB962C8B-B14F-4D97-AF65-F5344CB8AC3E}">
        <p14:creationId xmlns:p14="http://schemas.microsoft.com/office/powerpoint/2010/main" val="3007820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5570B4-70FB-4D6F-A727-6B9BC9A5D104}" type="slidenum">
              <a:rPr lang="en-GB" smtClean="0">
                <a:solidFill>
                  <a:prstClr val="black">
                    <a:tint val="75000"/>
                  </a:prstClr>
                </a:solidFill>
              </a:rPr>
              <a:pPr/>
              <a:t>51</a:t>
            </a:fld>
            <a:endParaRPr lang="en-GB" dirty="0">
              <a:solidFill>
                <a:prstClr val="black">
                  <a:tint val="75000"/>
                </a:prstClr>
              </a:solidFill>
            </a:endParaRPr>
          </a:p>
        </p:txBody>
      </p:sp>
      <p:sp>
        <p:nvSpPr>
          <p:cNvPr id="4" name="Title 3"/>
          <p:cNvSpPr>
            <a:spLocks noGrp="1"/>
          </p:cNvSpPr>
          <p:nvPr>
            <p:ph type="title"/>
          </p:nvPr>
        </p:nvSpPr>
        <p:spPr/>
        <p:txBody>
          <a:bodyPr/>
          <a:lstStyle/>
          <a:p>
            <a:r>
              <a:rPr lang="en-GB" dirty="0" smtClean="0"/>
              <a:t>Other data and sources</a:t>
            </a:r>
            <a:endParaRPr lang="en-GB" dirty="0"/>
          </a:p>
        </p:txBody>
      </p:sp>
      <p:sp>
        <p:nvSpPr>
          <p:cNvPr id="7" name="TextBox 6"/>
          <p:cNvSpPr txBox="1"/>
          <p:nvPr/>
        </p:nvSpPr>
        <p:spPr>
          <a:xfrm>
            <a:off x="6053713" y="3342427"/>
            <a:ext cx="3096344" cy="288032"/>
          </a:xfrm>
          <a:prstGeom prst="rect">
            <a:avLst/>
          </a:prstGeom>
        </p:spPr>
        <p:txBody>
          <a:bodyPr vert="horz" wrap="square" lIns="91440" tIns="45720" rIns="91440" bIns="45720" rtlCol="0">
            <a:noAutofit/>
          </a:bodyPr>
          <a:lstStyle/>
          <a:p>
            <a:r>
              <a:rPr lang="en-GB" sz="1400" b="1" dirty="0" smtClean="0">
                <a:solidFill>
                  <a:prstClr val="black"/>
                </a:solidFill>
              </a:rPr>
              <a:t>Drug related violence (homicides</a:t>
            </a:r>
            <a:r>
              <a:rPr lang="en-GB" sz="1400" dirty="0" smtClean="0">
                <a:solidFill>
                  <a:prstClr val="black"/>
                </a:solidFill>
              </a:rPr>
              <a:t>)</a:t>
            </a:r>
          </a:p>
        </p:txBody>
      </p:sp>
      <p:pic>
        <p:nvPicPr>
          <p:cNvPr id="8" name="Content Placeholder 7" descr="iStock_000003103973XSmall"/>
          <p:cNvPicPr>
            <a:picLocks noGrp="1" noChangeAspect="1" noChangeArrowheads="1"/>
          </p:cNvPicPr>
          <p:nvPr>
            <p:ph idx="1"/>
          </p:nvPr>
        </p:nvPicPr>
        <p:blipFill>
          <a:blip r:embed="rId3"/>
          <a:srcRect/>
          <a:stretch>
            <a:fillRect/>
          </a:stretch>
        </p:blipFill>
        <p:spPr bwMode="auto">
          <a:xfrm>
            <a:off x="543998" y="1448094"/>
            <a:ext cx="1677152" cy="2040357"/>
          </a:xfrm>
          <a:prstGeom prst="rect">
            <a:avLst/>
          </a:prstGeom>
          <a:noFill/>
          <a:ln w="9525">
            <a:noFill/>
            <a:miter lim="800000"/>
            <a:headEnd/>
            <a:tailEnd/>
          </a:ln>
        </p:spPr>
      </p:pic>
      <p:sp>
        <p:nvSpPr>
          <p:cNvPr id="9" name="TextBox 8"/>
          <p:cNvSpPr txBox="1"/>
          <p:nvPr/>
        </p:nvSpPr>
        <p:spPr>
          <a:xfrm>
            <a:off x="395536" y="3669311"/>
            <a:ext cx="1656184" cy="288032"/>
          </a:xfrm>
          <a:prstGeom prst="rect">
            <a:avLst/>
          </a:prstGeom>
        </p:spPr>
        <p:txBody>
          <a:bodyPr vert="horz" wrap="square" lIns="91440" tIns="45720" rIns="91440" bIns="45720" rtlCol="0">
            <a:noAutofit/>
          </a:bodyPr>
          <a:lstStyle/>
          <a:p>
            <a:r>
              <a:rPr lang="en-GB" sz="1400" b="1" dirty="0" smtClean="0">
                <a:solidFill>
                  <a:prstClr val="black"/>
                </a:solidFill>
              </a:rPr>
              <a:t>Cultivation sites</a:t>
            </a:r>
          </a:p>
        </p:txBody>
      </p:sp>
      <p:pic>
        <p:nvPicPr>
          <p:cNvPr id="10" name="Picture 9" descr="1a_Opti_Maison"/>
          <p:cNvPicPr>
            <a:picLocks noChangeAspect="1" noChangeArrowheads="1"/>
          </p:cNvPicPr>
          <p:nvPr/>
        </p:nvPicPr>
        <p:blipFill>
          <a:blip r:embed="rId4"/>
          <a:srcRect/>
          <a:stretch>
            <a:fillRect/>
          </a:stretch>
        </p:blipFill>
        <p:spPr bwMode="auto">
          <a:xfrm>
            <a:off x="3164494" y="1347006"/>
            <a:ext cx="2052228" cy="1747901"/>
          </a:xfrm>
          <a:prstGeom prst="rect">
            <a:avLst/>
          </a:prstGeom>
          <a:noFill/>
          <a:ln w="9525">
            <a:noFill/>
            <a:miter lim="800000"/>
            <a:headEnd/>
            <a:tailEnd/>
          </a:ln>
        </p:spPr>
      </p:pic>
      <p:sp>
        <p:nvSpPr>
          <p:cNvPr id="11" name="TextBox 10"/>
          <p:cNvSpPr txBox="1"/>
          <p:nvPr/>
        </p:nvSpPr>
        <p:spPr>
          <a:xfrm>
            <a:off x="2957471" y="3159797"/>
            <a:ext cx="2466274" cy="288032"/>
          </a:xfrm>
          <a:prstGeom prst="rect">
            <a:avLst/>
          </a:prstGeom>
        </p:spPr>
        <p:txBody>
          <a:bodyPr vert="horz" wrap="square" lIns="91440" tIns="45720" rIns="91440" bIns="45720" rtlCol="0">
            <a:normAutofit fontScale="70000" lnSpcReduction="20000"/>
          </a:bodyPr>
          <a:lstStyle/>
          <a:p>
            <a:r>
              <a:rPr lang="en-GB" sz="2000" b="1" dirty="0">
                <a:solidFill>
                  <a:prstClr val="black"/>
                </a:solidFill>
              </a:rPr>
              <a:t>Production facilities (labs)</a:t>
            </a:r>
            <a:endParaRPr lang="en-GB" sz="2000" b="1" dirty="0" smtClean="0">
              <a:solidFill>
                <a:prstClr val="black"/>
              </a:solidFill>
            </a:endParaRPr>
          </a:p>
        </p:txBody>
      </p:sp>
      <p:pic>
        <p:nvPicPr>
          <p:cNvPr id="12" name="Picture 3"/>
          <p:cNvPicPr>
            <a:picLocks noChangeAspect="1" noChangeArrowheads="1"/>
          </p:cNvPicPr>
          <p:nvPr/>
        </p:nvPicPr>
        <p:blipFill>
          <a:blip r:embed="rId5"/>
          <a:srcRect/>
          <a:stretch>
            <a:fillRect/>
          </a:stretch>
        </p:blipFill>
        <p:spPr bwMode="auto">
          <a:xfrm>
            <a:off x="5755002" y="5565603"/>
            <a:ext cx="3388998" cy="1330771"/>
          </a:xfrm>
          <a:prstGeom prst="rect">
            <a:avLst/>
          </a:prstGeom>
          <a:noFill/>
          <a:ln w="9525">
            <a:noFill/>
            <a:miter lim="800000"/>
            <a:headEnd/>
            <a:tailEnd/>
          </a:ln>
        </p:spPr>
      </p:pic>
      <p:sp>
        <p:nvSpPr>
          <p:cNvPr id="13" name="TextBox 12"/>
          <p:cNvSpPr txBox="1"/>
          <p:nvPr/>
        </p:nvSpPr>
        <p:spPr>
          <a:xfrm>
            <a:off x="5755002" y="5277571"/>
            <a:ext cx="1354561" cy="288032"/>
          </a:xfrm>
          <a:prstGeom prst="rect">
            <a:avLst/>
          </a:prstGeom>
        </p:spPr>
        <p:txBody>
          <a:bodyPr vert="horz" wrap="square" lIns="91440" tIns="45720" rIns="91440" bIns="45720" rtlCol="0">
            <a:noAutofit/>
          </a:bodyPr>
          <a:lstStyle/>
          <a:p>
            <a:r>
              <a:rPr lang="en-GB" sz="1400" b="1" dirty="0" smtClean="0">
                <a:solidFill>
                  <a:prstClr val="black"/>
                </a:solidFill>
              </a:rPr>
              <a:t>Wastewater</a:t>
            </a:r>
          </a:p>
        </p:txBody>
      </p:sp>
      <p:sp>
        <p:nvSpPr>
          <p:cNvPr id="19" name="Text Box 6"/>
          <p:cNvSpPr txBox="1">
            <a:spLocks noChangeArrowheads="1"/>
          </p:cNvSpPr>
          <p:nvPr/>
        </p:nvSpPr>
        <p:spPr bwMode="auto">
          <a:xfrm>
            <a:off x="3532668" y="6550223"/>
            <a:ext cx="18256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a:spcBef>
                <a:spcPct val="50000"/>
              </a:spcBef>
            </a:pPr>
            <a:r>
              <a:rPr lang="en-GB" altLang="en-US" sz="1400" b="1" dirty="0" smtClean="0">
                <a:solidFill>
                  <a:prstClr val="black"/>
                </a:solidFill>
                <a:latin typeface="Arial"/>
              </a:rPr>
              <a:t>Resources</a:t>
            </a:r>
            <a:endParaRPr lang="en-GB" altLang="en-US" sz="1400" b="1" dirty="0">
              <a:solidFill>
                <a:prstClr val="black"/>
              </a:solidFill>
              <a:latin typeface="Arial"/>
            </a:endParaRPr>
          </a:p>
        </p:txBody>
      </p:sp>
      <p:sp>
        <p:nvSpPr>
          <p:cNvPr id="14" name="Text Box 6"/>
          <p:cNvSpPr txBox="1">
            <a:spLocks noChangeArrowheads="1"/>
          </p:cNvSpPr>
          <p:nvPr/>
        </p:nvSpPr>
        <p:spPr bwMode="auto">
          <a:xfrm>
            <a:off x="1189281" y="6178212"/>
            <a:ext cx="18256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a:spcBef>
                <a:spcPct val="50000"/>
              </a:spcBef>
            </a:pPr>
            <a:r>
              <a:rPr lang="en-GB" altLang="en-US" sz="1400" b="1" dirty="0" smtClean="0">
                <a:solidFill>
                  <a:prstClr val="black"/>
                </a:solidFill>
                <a:latin typeface="Arial"/>
              </a:rPr>
              <a:t>Open source information</a:t>
            </a:r>
            <a:endParaRPr lang="en-GB" altLang="en-US" sz="1400" b="1" dirty="0">
              <a:solidFill>
                <a:prstClr val="black"/>
              </a:solidFill>
              <a:latin typeface="Arial"/>
            </a:endParaRPr>
          </a:p>
        </p:txBody>
      </p:sp>
      <p:sp>
        <p:nvSpPr>
          <p:cNvPr id="15" name="Text Box 6"/>
          <p:cNvSpPr txBox="1">
            <a:spLocks noChangeArrowheads="1"/>
          </p:cNvSpPr>
          <p:nvPr/>
        </p:nvSpPr>
        <p:spPr bwMode="auto">
          <a:xfrm>
            <a:off x="8579752" y="1350151"/>
            <a:ext cx="400110" cy="178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a:spAutoFit/>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a:spcBef>
                <a:spcPct val="50000"/>
              </a:spcBef>
            </a:pPr>
            <a:r>
              <a:rPr lang="en-GB" altLang="en-US" sz="1400" b="1" dirty="0" err="1" smtClean="0">
                <a:solidFill>
                  <a:prstClr val="black"/>
                </a:solidFill>
                <a:latin typeface="Arial"/>
              </a:rPr>
              <a:t>Darknet</a:t>
            </a:r>
            <a:r>
              <a:rPr lang="en-GB" altLang="en-US" sz="1400" b="1" dirty="0" smtClean="0">
                <a:solidFill>
                  <a:prstClr val="black"/>
                </a:solidFill>
                <a:latin typeface="Arial"/>
              </a:rPr>
              <a:t> monitoring</a:t>
            </a:r>
            <a:endParaRPr lang="en-GB" altLang="en-US" sz="1400" b="1" dirty="0">
              <a:solidFill>
                <a:prstClr val="black"/>
              </a:solidFill>
              <a:latin typeface="Arial"/>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4763" y="3595351"/>
            <a:ext cx="1800200" cy="26043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6194" y="4496735"/>
            <a:ext cx="1730035" cy="1972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499" y="1426720"/>
            <a:ext cx="2038992" cy="168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1651" y="3795771"/>
            <a:ext cx="2708406" cy="144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54" y="5178799"/>
            <a:ext cx="2130622" cy="94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354" y="3977043"/>
            <a:ext cx="32004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514" y="4496735"/>
            <a:ext cx="3277157" cy="65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4426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31800" y="2268000"/>
            <a:ext cx="8172450" cy="1161000"/>
          </a:xfrm>
        </p:spPr>
        <p:txBody>
          <a:bodyPr>
            <a:normAutofit fontScale="70000" lnSpcReduction="20000"/>
          </a:bodyPr>
          <a:lstStyle/>
          <a:p>
            <a:pPr>
              <a:lnSpc>
                <a:spcPct val="120000"/>
              </a:lnSpc>
            </a:pPr>
            <a:r>
              <a:rPr lang="en-GB" dirty="0" smtClean="0"/>
              <a:t>Putting the data together: what can it tell us about supply?</a:t>
            </a:r>
            <a:endParaRPr lang="en-GB" dirty="0"/>
          </a:p>
        </p:txBody>
      </p:sp>
    </p:spTree>
    <p:extLst>
      <p:ext uri="{BB962C8B-B14F-4D97-AF65-F5344CB8AC3E}">
        <p14:creationId xmlns:p14="http://schemas.microsoft.com/office/powerpoint/2010/main" val="3837809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altLang="en-US" dirty="0" smtClean="0">
                <a:ea typeface="ＭＳ Ｐゴシック" pitchFamily="34" charset="-128"/>
              </a:rPr>
              <a:t>Heroin: recent </a:t>
            </a:r>
            <a:r>
              <a:rPr lang="en-GB" dirty="0" smtClean="0">
                <a:ea typeface="ＭＳ Ｐゴシック" pitchFamily="34" charset="-128"/>
              </a:rPr>
              <a:t>market changes? </a:t>
            </a:r>
            <a:endParaRPr lang="en-GB" altLang="en-US" dirty="0">
              <a:ea typeface="ＭＳ Ｐゴシック" pitchFamily="34" charset="-128"/>
            </a:endParaRPr>
          </a:p>
        </p:txBody>
      </p:sp>
      <p:sp>
        <p:nvSpPr>
          <p:cNvPr id="4" name="Content Placeholder 3"/>
          <p:cNvSpPr>
            <a:spLocks noGrp="1"/>
          </p:cNvSpPr>
          <p:nvPr>
            <p:ph idx="13"/>
          </p:nvPr>
        </p:nvSpPr>
        <p:spPr>
          <a:xfrm>
            <a:off x="395536" y="1600201"/>
            <a:ext cx="4104456" cy="1756791"/>
          </a:xfrm>
        </p:spPr>
        <p:txBody>
          <a:bodyPr/>
          <a:lstStyle/>
          <a:p>
            <a:pPr marL="266700" lvl="2" indent="-266700"/>
            <a:r>
              <a:rPr lang="en-GB" altLang="en-US" sz="2400" dirty="0"/>
              <a:t>Number of seizures </a:t>
            </a:r>
            <a:r>
              <a:rPr lang="en-GB" altLang="en-US" sz="2400" dirty="0" smtClean="0"/>
              <a:t>stable</a:t>
            </a:r>
            <a:endParaRPr lang="en-GB" altLang="en-US" sz="2400" dirty="0">
              <a:cs typeface="Arial" pitchFamily="34" charset="0"/>
            </a:endParaRPr>
          </a:p>
          <a:p>
            <a:pPr marL="266700" lvl="2" indent="-266700"/>
            <a:r>
              <a:rPr lang="en-GB" altLang="en-US" sz="2400" dirty="0">
                <a:cs typeface="Arial" pitchFamily="34" charset="0"/>
              </a:rPr>
              <a:t>…but </a:t>
            </a:r>
            <a:r>
              <a:rPr lang="en-GB" altLang="en-US" sz="2400" dirty="0" smtClean="0">
                <a:cs typeface="Arial" pitchFamily="34" charset="0"/>
              </a:rPr>
              <a:t>recent increase in quantities seized</a:t>
            </a:r>
            <a:endParaRPr lang="en-GB" altLang="en-US" sz="2400" dirty="0">
              <a:cs typeface="Arial" pitchFamily="34" charset="0"/>
            </a:endParaRPr>
          </a:p>
          <a:p>
            <a:pPr marL="266700" lvl="2" indent="-266700"/>
            <a:r>
              <a:rPr lang="en-GB" sz="2400" dirty="0" smtClean="0"/>
              <a:t>Rebound of </a:t>
            </a:r>
            <a:r>
              <a:rPr lang="en-GB" sz="2400" dirty="0"/>
              <a:t>heroin purity</a:t>
            </a:r>
            <a:endParaRPr lang="en-GB" altLang="en-US" sz="2400" dirty="0">
              <a:cs typeface="Arial" pitchFamily="34" charset="0"/>
            </a:endParaRPr>
          </a:p>
        </p:txBody>
      </p:sp>
      <p:sp>
        <p:nvSpPr>
          <p:cNvPr id="140290" name="Slide Number Placeholder 2"/>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F7C421-2353-45C2-BD4C-3175EDD7E1BF}" type="slidenum">
              <a:rPr lang="en-GB" altLang="en-US" sz="1200">
                <a:solidFill>
                  <a:srgbClr val="898989"/>
                </a:solidFill>
              </a:rPr>
              <a:pPr eaLnBrk="1" hangingPunct="1"/>
              <a:t>53</a:t>
            </a:fld>
            <a:endParaRPr lang="en-GB" altLang="en-US" sz="1200">
              <a:solidFill>
                <a:srgbClr val="89898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110" y="3933056"/>
            <a:ext cx="2492896" cy="24928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1783245"/>
            <a:ext cx="4197575" cy="4520115"/>
          </a:xfrm>
          <a:prstGeom prst="rect">
            <a:avLst/>
          </a:prstGeom>
        </p:spPr>
      </p:pic>
      <p:sp>
        <p:nvSpPr>
          <p:cNvPr id="2" name="Oval 1"/>
          <p:cNvSpPr/>
          <p:nvPr/>
        </p:nvSpPr>
        <p:spPr>
          <a:xfrm>
            <a:off x="7389837" y="2085231"/>
            <a:ext cx="1656183" cy="93610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8037909" y="5291683"/>
            <a:ext cx="743271" cy="67269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7979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1"/>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FCF282-DDC6-2848-9C7D-DEBFBD8BB46E}" type="slidenum">
              <a:rPr lang="en-GB" sz="1200">
                <a:solidFill>
                  <a:srgbClr val="898989"/>
                </a:solidFill>
              </a:rPr>
              <a:pPr eaLnBrk="1" hangingPunct="1"/>
              <a:t>54</a:t>
            </a:fld>
            <a:endParaRPr lang="en-GB" sz="1200">
              <a:solidFill>
                <a:srgbClr val="898989"/>
              </a:solidFill>
            </a:endParaRPr>
          </a:p>
        </p:txBody>
      </p:sp>
      <p:sp>
        <p:nvSpPr>
          <p:cNvPr id="90114" name="Title 3"/>
          <p:cNvSpPr>
            <a:spLocks noGrp="1"/>
          </p:cNvSpPr>
          <p:nvPr>
            <p:ph type="title"/>
          </p:nvPr>
        </p:nvSpPr>
        <p:spPr>
          <a:xfrm>
            <a:off x="431800" y="252413"/>
            <a:ext cx="8172450" cy="773112"/>
          </a:xfrm>
        </p:spPr>
        <p:txBody>
          <a:bodyPr/>
          <a:lstStyle/>
          <a:p>
            <a:pPr eaLnBrk="1" hangingPunct="1"/>
            <a:r>
              <a:rPr lang="en-GB" dirty="0">
                <a:latin typeface="Arial" charset="0"/>
                <a:ea typeface="ＭＳ Ｐゴシック" charset="0"/>
              </a:rPr>
              <a:t>Heroin: </a:t>
            </a:r>
            <a:r>
              <a:rPr lang="en-GB" dirty="0" smtClean="0">
                <a:latin typeface="Arial" charset="0"/>
                <a:ea typeface="ＭＳ Ｐゴシック" charset="0"/>
              </a:rPr>
              <a:t>increasing large </a:t>
            </a:r>
            <a:r>
              <a:rPr lang="en-GB" dirty="0">
                <a:latin typeface="Arial" charset="0"/>
                <a:ea typeface="ＭＳ Ｐゴシック" charset="0"/>
              </a:rPr>
              <a:t>seizures</a:t>
            </a:r>
          </a:p>
        </p:txBody>
      </p:sp>
      <p:pic>
        <p:nvPicPr>
          <p:cNvPr id="901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68760"/>
            <a:ext cx="5103131"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420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252413"/>
            <a:ext cx="8172450" cy="773112"/>
          </a:xfrm>
        </p:spPr>
        <p:txBody>
          <a:bodyPr rtlCol="0">
            <a:normAutofit fontScale="90000"/>
          </a:bodyPr>
          <a:lstStyle/>
          <a:p>
            <a:pPr eaLnBrk="1" fontAlgn="auto" hangingPunct="1">
              <a:spcAft>
                <a:spcPts val="0"/>
              </a:spcAft>
              <a:defRPr/>
            </a:pPr>
            <a:r>
              <a:rPr lang="en-GB" smtClean="0">
                <a:ea typeface="+mj-ea"/>
                <a:cs typeface="+mj-cs"/>
              </a:rPr>
              <a:t>European market for opioids: not just heroin and home-made opioids</a:t>
            </a:r>
            <a:endParaRPr lang="en-GB">
              <a:ea typeface="+mj-ea"/>
              <a:cs typeface="+mj-cs"/>
            </a:endParaRPr>
          </a:p>
        </p:txBody>
      </p:sp>
      <p:sp>
        <p:nvSpPr>
          <p:cNvPr id="94210" name="Slide Number Placeholder 1"/>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BC6181-7657-E147-BE40-4122E2EAF23E}" type="slidenum">
              <a:rPr lang="en-GB" sz="1200">
                <a:solidFill>
                  <a:srgbClr val="898989"/>
                </a:solidFill>
              </a:rPr>
              <a:pPr eaLnBrk="1" hangingPunct="1"/>
              <a:t>55</a:t>
            </a:fld>
            <a:endParaRPr lang="en-GB" sz="1200">
              <a:solidFill>
                <a:srgbClr val="898989"/>
              </a:solidFill>
            </a:endParaRPr>
          </a:p>
        </p:txBody>
      </p:sp>
      <p:pic>
        <p:nvPicPr>
          <p:cNvPr id="942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327150"/>
            <a:ext cx="61769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2750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263650"/>
            <a:ext cx="8424863"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31800" y="252413"/>
            <a:ext cx="8172450" cy="773112"/>
          </a:xfrm>
          <a:prstGeom prst="rect">
            <a:avLst/>
          </a:prstGeom>
        </p:spPr>
        <p:txBody>
          <a:bodyPr/>
          <a:lstStyle>
            <a:lvl1pPr algn="l" defTabSz="914400" rtl="0" eaLnBrk="1" latinLnBrk="0" hangingPunct="1">
              <a:spcBef>
                <a:spcPct val="0"/>
              </a:spcBef>
              <a:buNone/>
              <a:defRPr sz="3000" b="1" kern="1200">
                <a:solidFill>
                  <a:srgbClr val="58595B"/>
                </a:solidFill>
                <a:latin typeface="+mj-lt"/>
                <a:ea typeface="+mj-ea"/>
                <a:cs typeface="+mj-cs"/>
              </a:defRPr>
            </a:lvl1pPr>
          </a:lstStyle>
          <a:p>
            <a:r>
              <a:rPr lang="en-GB" dirty="0" smtClean="0">
                <a:ea typeface="ＭＳ Ｐゴシック" charset="0"/>
              </a:rPr>
              <a:t>Heroin related offences</a:t>
            </a:r>
            <a:endParaRPr lang="en-GB" dirty="0">
              <a:ea typeface="ＭＳ Ｐゴシック" charset="0"/>
            </a:endParaRPr>
          </a:p>
        </p:txBody>
      </p:sp>
    </p:spTree>
    <p:extLst>
      <p:ext uri="{BB962C8B-B14F-4D97-AF65-F5344CB8AC3E}">
        <p14:creationId xmlns:p14="http://schemas.microsoft.com/office/powerpoint/2010/main" val="411540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Heroin </a:t>
            </a:r>
            <a:r>
              <a:rPr lang="en-GB" dirty="0"/>
              <a:t>main trafficking routes into Europe</a:t>
            </a:r>
            <a:br>
              <a:rPr lang="en-GB" dirty="0"/>
            </a:br>
            <a:endParaRPr lang="en-GB" dirty="0"/>
          </a:p>
        </p:txBody>
      </p:sp>
      <p:pic>
        <p:nvPicPr>
          <p:cNvPr id="2050"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1691680" y="1214033"/>
            <a:ext cx="6120680" cy="562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203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31800" y="252413"/>
            <a:ext cx="8172450" cy="773112"/>
          </a:xfrm>
        </p:spPr>
        <p:txBody>
          <a:bodyPr/>
          <a:lstStyle/>
          <a:p>
            <a:pPr eaLnBrk="1" hangingPunct="1"/>
            <a:r>
              <a:rPr lang="en-GB" dirty="0" smtClean="0">
                <a:latin typeface="Arial" charset="0"/>
                <a:ea typeface="ＭＳ Ｐゴシック" charset="0"/>
              </a:rPr>
              <a:t>Another example: MDMA</a:t>
            </a:r>
            <a:endParaRPr lang="en-GB" dirty="0">
              <a:latin typeface="Arial" charset="0"/>
              <a:ea typeface="ＭＳ Ｐゴシック" charset="0"/>
            </a:endParaRPr>
          </a:p>
        </p:txBody>
      </p:sp>
      <p:sp>
        <p:nvSpPr>
          <p:cNvPr id="130050" name="Slide Number Placeholder 2"/>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61F014-5FA2-2348-BBDD-A85F2F14A9EB}" type="slidenum">
              <a:rPr lang="en-GB" sz="1200">
                <a:solidFill>
                  <a:srgbClr val="898989"/>
                </a:solidFill>
              </a:rPr>
              <a:pPr eaLnBrk="1" hangingPunct="1"/>
              <a:t>58</a:t>
            </a:fld>
            <a:endParaRPr lang="en-GB" sz="1200">
              <a:solidFill>
                <a:srgbClr val="898989"/>
              </a:solidFill>
            </a:endParaRPr>
          </a:p>
        </p:txBody>
      </p:sp>
      <p:pic>
        <p:nvPicPr>
          <p:cNvPr id="1300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588" y="1268761"/>
            <a:ext cx="7200800" cy="27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3" y="4140802"/>
            <a:ext cx="2520280" cy="2570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3988" y="4495649"/>
            <a:ext cx="4017417" cy="172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014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1"/>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E5B3A9-7950-9B4F-8150-BF3EA73AC4DB}" type="slidenum">
              <a:rPr lang="en-GB" sz="1200">
                <a:solidFill>
                  <a:srgbClr val="898989"/>
                </a:solidFill>
              </a:rPr>
              <a:pPr eaLnBrk="1" hangingPunct="1"/>
              <a:t>59</a:t>
            </a:fld>
            <a:endParaRPr lang="en-GB" sz="1200">
              <a:solidFill>
                <a:srgbClr val="898989"/>
              </a:solidFill>
            </a:endParaRPr>
          </a:p>
        </p:txBody>
      </p:sp>
      <p:pic>
        <p:nvPicPr>
          <p:cNvPr id="132098" name="Content Placeholder 5" descr="Screen Shot 2016-02-22 at 17.15.43.png"/>
          <p:cNvPicPr>
            <a:picLocks noGrp="1" noChangeAspect="1"/>
          </p:cNvPicPr>
          <p:nvPr>
            <p:ph idx="1"/>
          </p:nvPr>
        </p:nvPicPr>
        <p:blipFill>
          <a:blip r:embed="rId3">
            <a:extLst>
              <a:ext uri="{28A0092B-C50C-407E-A947-70E740481C1C}">
                <a14:useLocalDpi xmlns:a14="http://schemas.microsoft.com/office/drawing/2010/main" val="0"/>
              </a:ext>
            </a:extLst>
          </a:blip>
          <a:srcRect l="9048" r="9048"/>
          <a:stretch>
            <a:fillRect/>
          </a:stretch>
        </p:blipFill>
        <p:spPr>
          <a:xfrm>
            <a:off x="431800" y="1600200"/>
            <a:ext cx="3960813" cy="4421188"/>
          </a:xfrm>
        </p:spPr>
      </p:pic>
      <p:sp>
        <p:nvSpPr>
          <p:cNvPr id="132099" name="Title 3"/>
          <p:cNvSpPr>
            <a:spLocks noGrp="1"/>
          </p:cNvSpPr>
          <p:nvPr>
            <p:ph type="title"/>
          </p:nvPr>
        </p:nvSpPr>
        <p:spPr>
          <a:xfrm>
            <a:off x="431800" y="252413"/>
            <a:ext cx="8172450" cy="773112"/>
          </a:xfrm>
        </p:spPr>
        <p:txBody>
          <a:bodyPr/>
          <a:lstStyle/>
          <a:p>
            <a:pPr eaLnBrk="1" hangingPunct="1"/>
            <a:r>
              <a:rPr lang="en-GB">
                <a:latin typeface="Arial" charset="0"/>
                <a:ea typeface="ＭＳ Ｐゴシック" charset="0"/>
              </a:rPr>
              <a:t>MDMA: High-dosage tablets</a:t>
            </a:r>
          </a:p>
        </p:txBody>
      </p:sp>
      <p:pic>
        <p:nvPicPr>
          <p:cNvPr id="13210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484313"/>
            <a:ext cx="3811587"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33456458"/>
              </p:ext>
            </p:extLst>
          </p:nvPr>
        </p:nvGraphicFramePr>
        <p:xfrm>
          <a:off x="457200" y="457200"/>
          <a:ext cx="8229600" cy="5061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291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dgm id="{D2A8E74A-455A-4987-A0DD-D3599D1F26CC}"/>
                                            </p:graphicEl>
                                          </p:spTgt>
                                        </p:tgtEl>
                                        <p:attrNameLst>
                                          <p:attrName>style.visibility</p:attrName>
                                        </p:attrNameLst>
                                      </p:cBhvr>
                                      <p:to>
                                        <p:strVal val="visible"/>
                                      </p:to>
                                    </p:set>
                                    <p:animEffect transition="in" filter="fade">
                                      <p:cBhvr>
                                        <p:cTn id="7" dur="500"/>
                                        <p:tgtEl>
                                          <p:spTgt spid="8">
                                            <p:graphicEl>
                                              <a:dgm id="{D2A8E74A-455A-4987-A0DD-D3599D1F26CC}"/>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dgm id="{5C6DE344-A90D-49F8-982C-665FEC31669B}"/>
                                            </p:graphicEl>
                                          </p:spTgt>
                                        </p:tgtEl>
                                        <p:attrNameLst>
                                          <p:attrName>style.visibility</p:attrName>
                                        </p:attrNameLst>
                                      </p:cBhvr>
                                      <p:to>
                                        <p:strVal val="visible"/>
                                      </p:to>
                                    </p:set>
                                    <p:animEffect transition="in" filter="fade">
                                      <p:cBhvr>
                                        <p:cTn id="11" dur="500"/>
                                        <p:tgtEl>
                                          <p:spTgt spid="8">
                                            <p:graphicEl>
                                              <a:dgm id="{5C6DE344-A90D-49F8-982C-665FEC31669B}"/>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graphicEl>
                                              <a:dgm id="{7063F6DD-5F22-4F76-816B-7C21CDF089BC}"/>
                                            </p:graphicEl>
                                          </p:spTgt>
                                        </p:tgtEl>
                                        <p:attrNameLst>
                                          <p:attrName>style.visibility</p:attrName>
                                        </p:attrNameLst>
                                      </p:cBhvr>
                                      <p:to>
                                        <p:strVal val="visible"/>
                                      </p:to>
                                    </p:set>
                                    <p:animEffect transition="in" filter="fade">
                                      <p:cBhvr>
                                        <p:cTn id="15" dur="500"/>
                                        <p:tgtEl>
                                          <p:spTgt spid="8">
                                            <p:graphicEl>
                                              <a:dgm id="{7063F6DD-5F22-4F76-816B-7C21CDF089BC}"/>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graphicEl>
                                              <a:dgm id="{65BBC801-AD82-4176-9923-16D36A8BDDA8}"/>
                                            </p:graphicEl>
                                          </p:spTgt>
                                        </p:tgtEl>
                                        <p:attrNameLst>
                                          <p:attrName>style.visibility</p:attrName>
                                        </p:attrNameLst>
                                      </p:cBhvr>
                                      <p:to>
                                        <p:strVal val="visible"/>
                                      </p:to>
                                    </p:set>
                                    <p:animEffect transition="in" filter="fade">
                                      <p:cBhvr>
                                        <p:cTn id="19" dur="500"/>
                                        <p:tgtEl>
                                          <p:spTgt spid="8">
                                            <p:graphicEl>
                                              <a:dgm id="{65BBC801-AD82-4176-9923-16D36A8BDDA8}"/>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graphicEl>
                                              <a:dgm id="{2FD66F66-4431-4774-AA9B-83756815B954}"/>
                                            </p:graphicEl>
                                          </p:spTgt>
                                        </p:tgtEl>
                                        <p:attrNameLst>
                                          <p:attrName>style.visibility</p:attrName>
                                        </p:attrNameLst>
                                      </p:cBhvr>
                                      <p:to>
                                        <p:strVal val="visible"/>
                                      </p:to>
                                    </p:set>
                                    <p:animEffect transition="in" filter="fade">
                                      <p:cBhvr>
                                        <p:cTn id="23" dur="500"/>
                                        <p:tgtEl>
                                          <p:spTgt spid="8">
                                            <p:graphicEl>
                                              <a:dgm id="{2FD66F66-4431-4774-AA9B-83756815B954}"/>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graphicEl>
                                              <a:dgm id="{FD9CE461-836F-4E6B-BDFD-BE5BF0E68B8F}"/>
                                            </p:graphicEl>
                                          </p:spTgt>
                                        </p:tgtEl>
                                        <p:attrNameLst>
                                          <p:attrName>style.visibility</p:attrName>
                                        </p:attrNameLst>
                                      </p:cBhvr>
                                      <p:to>
                                        <p:strVal val="visible"/>
                                      </p:to>
                                    </p:set>
                                    <p:animEffect transition="in" filter="fade">
                                      <p:cBhvr>
                                        <p:cTn id="27" dur="500"/>
                                        <p:tgtEl>
                                          <p:spTgt spid="8">
                                            <p:graphicEl>
                                              <a:dgm id="{FD9CE461-836F-4E6B-BDFD-BE5BF0E68B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gaps &amp; areas for development</a:t>
            </a:r>
            <a:endParaRPr lang="en-GB" dirty="0"/>
          </a:p>
        </p:txBody>
      </p:sp>
      <p:sp>
        <p:nvSpPr>
          <p:cNvPr id="3" name="Content Placeholder 2"/>
          <p:cNvSpPr>
            <a:spLocks noGrp="1"/>
          </p:cNvSpPr>
          <p:nvPr>
            <p:ph idx="13"/>
          </p:nvPr>
        </p:nvSpPr>
        <p:spPr/>
        <p:txBody>
          <a:bodyPr>
            <a:normAutofit/>
          </a:bodyPr>
          <a:lstStyle/>
          <a:p>
            <a:pPr marL="457200" indent="-457200">
              <a:spcAft>
                <a:spcPts val="1200"/>
              </a:spcAft>
              <a:buFont typeface="Arial" panose="020B0604020202020204" pitchFamily="34" charset="0"/>
              <a:buChar char="•"/>
            </a:pPr>
            <a:r>
              <a:rPr lang="en-GB" sz="3200" b="0" dirty="0">
                <a:solidFill>
                  <a:schemeClr val="tx2"/>
                </a:solidFill>
              </a:rPr>
              <a:t>Links to other crime areas </a:t>
            </a:r>
          </a:p>
          <a:p>
            <a:pPr marL="457200" indent="-457200">
              <a:spcAft>
                <a:spcPts val="1200"/>
              </a:spcAft>
              <a:buFont typeface="Arial" panose="020B0604020202020204" pitchFamily="34" charset="0"/>
              <a:buChar char="•"/>
            </a:pPr>
            <a:r>
              <a:rPr lang="en-GB" sz="3200" b="0" dirty="0" smtClean="0">
                <a:solidFill>
                  <a:schemeClr val="tx2"/>
                </a:solidFill>
              </a:rPr>
              <a:t>Drug market-related violence</a:t>
            </a:r>
          </a:p>
          <a:p>
            <a:pPr marL="457200" indent="-457200">
              <a:spcAft>
                <a:spcPts val="1200"/>
              </a:spcAft>
              <a:buFont typeface="Arial" panose="020B0604020202020204" pitchFamily="34" charset="0"/>
              <a:buChar char="•"/>
            </a:pPr>
            <a:r>
              <a:rPr lang="en-GB" sz="3200" b="0" dirty="0" smtClean="0">
                <a:solidFill>
                  <a:schemeClr val="tx2"/>
                </a:solidFill>
              </a:rPr>
              <a:t>Other drug-related crime </a:t>
            </a:r>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20702932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3"/>
          </p:nvPr>
        </p:nvSpPr>
        <p:spPr/>
        <p:txBody>
          <a:bodyPr>
            <a:normAutofit fontScale="92500"/>
          </a:bodyPr>
          <a:lstStyle/>
          <a:p>
            <a:pPr marL="457200" indent="-457200">
              <a:buFont typeface="Arial" panose="020B0604020202020204" pitchFamily="34" charset="0"/>
              <a:buChar char="•"/>
            </a:pPr>
            <a:r>
              <a:rPr lang="en-GB" b="0" dirty="0" smtClean="0">
                <a:solidFill>
                  <a:schemeClr val="accent1">
                    <a:lumMod val="75000"/>
                  </a:schemeClr>
                </a:solidFill>
              </a:rPr>
              <a:t>Data sources that appear the same often have many important inconsistencies (WYSI</a:t>
            </a:r>
            <a:r>
              <a:rPr lang="en-GB" b="0" dirty="0" smtClean="0">
                <a:solidFill>
                  <a:schemeClr val="accent3">
                    <a:lumMod val="75000"/>
                  </a:schemeClr>
                </a:solidFill>
              </a:rPr>
              <a:t>N</a:t>
            </a:r>
            <a:r>
              <a:rPr lang="en-GB" b="0" dirty="0">
                <a:solidFill>
                  <a:schemeClr val="accent1">
                    <a:lumMod val="75000"/>
                  </a:schemeClr>
                </a:solidFill>
              </a:rPr>
              <a:t>WYG) !</a:t>
            </a:r>
            <a:endParaRPr lang="en-GB" b="0" dirty="0" smtClean="0">
              <a:solidFill>
                <a:schemeClr val="accent1">
                  <a:lumMod val="75000"/>
                </a:schemeClr>
              </a:solidFill>
            </a:endParaRPr>
          </a:p>
          <a:p>
            <a:pPr marL="457200" indent="-457200">
              <a:buFont typeface="Arial" panose="020B0604020202020204" pitchFamily="34" charset="0"/>
              <a:buChar char="•"/>
            </a:pPr>
            <a:r>
              <a:rPr lang="en-GB" b="0" dirty="0" smtClean="0">
                <a:solidFill>
                  <a:schemeClr val="accent1">
                    <a:lumMod val="75000"/>
                  </a:schemeClr>
                </a:solidFill>
              </a:rPr>
              <a:t>A data source can have many different uses depending on how it is analysed.</a:t>
            </a:r>
          </a:p>
          <a:p>
            <a:pPr marL="457200" indent="-457200">
              <a:buFont typeface="Arial" panose="020B0604020202020204" pitchFamily="34" charset="0"/>
              <a:buChar char="•"/>
            </a:pPr>
            <a:r>
              <a:rPr lang="en-GB" b="0" dirty="0">
                <a:solidFill>
                  <a:schemeClr val="accent1">
                    <a:lumMod val="75000"/>
                  </a:schemeClr>
                </a:solidFill>
              </a:rPr>
              <a:t>Different data sources provide </a:t>
            </a:r>
            <a:r>
              <a:rPr lang="en-GB" b="0" dirty="0" smtClean="0">
                <a:solidFill>
                  <a:schemeClr val="accent1">
                    <a:lumMod val="75000"/>
                  </a:schemeClr>
                </a:solidFill>
              </a:rPr>
              <a:t>different pieces </a:t>
            </a:r>
            <a:r>
              <a:rPr lang="en-GB" b="0" dirty="0">
                <a:solidFill>
                  <a:schemeClr val="accent1">
                    <a:lumMod val="75000"/>
                  </a:schemeClr>
                </a:solidFill>
              </a:rPr>
              <a:t>of the jigsaw which is the picture of the drug market.</a:t>
            </a:r>
          </a:p>
          <a:p>
            <a:pPr marL="457200" indent="-457200">
              <a:buFont typeface="Arial" panose="020B0604020202020204" pitchFamily="34" charset="0"/>
              <a:buChar char="•"/>
            </a:pPr>
            <a:r>
              <a:rPr lang="en-GB" b="0" dirty="0" smtClean="0">
                <a:solidFill>
                  <a:schemeClr val="accent1">
                    <a:lumMod val="75000"/>
                  </a:schemeClr>
                </a:solidFill>
              </a:rPr>
              <a:t>All data sources have limitations so triangulation and cross-indicator analysis is essential. </a:t>
            </a:r>
          </a:p>
          <a:p>
            <a:pPr marL="457200" indent="-457200">
              <a:buFont typeface="Arial" panose="020B0604020202020204" pitchFamily="34" charset="0"/>
              <a:buChar char="•"/>
            </a:pPr>
            <a:r>
              <a:rPr lang="en-GB" b="0" dirty="0" smtClean="0">
                <a:solidFill>
                  <a:schemeClr val="accent1">
                    <a:lumMod val="75000"/>
                  </a:schemeClr>
                </a:solidFill>
              </a:rPr>
              <a:t>It is increasingly important to consider overlaps between drugs and other crime areas.</a:t>
            </a:r>
            <a:endParaRPr lang="en-GB" b="0" dirty="0">
              <a:solidFill>
                <a:schemeClr val="accent1">
                  <a:lumMod val="75000"/>
                </a:schemeClr>
              </a:solidFill>
            </a:endParaRPr>
          </a:p>
        </p:txBody>
      </p:sp>
    </p:spTree>
    <p:extLst>
      <p:ext uri="{BB962C8B-B14F-4D97-AF65-F5344CB8AC3E}">
        <p14:creationId xmlns:p14="http://schemas.microsoft.com/office/powerpoint/2010/main" val="7204941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Nicola Singleton</a:t>
            </a:r>
            <a:endParaRPr lang="en-GB" dirty="0"/>
          </a:p>
        </p:txBody>
      </p:sp>
      <p:sp>
        <p:nvSpPr>
          <p:cNvPr id="6" name="Text Placeholder 5"/>
          <p:cNvSpPr>
            <a:spLocks noGrp="1"/>
          </p:cNvSpPr>
          <p:nvPr>
            <p:ph type="body" sz="quarter" idx="11"/>
          </p:nvPr>
        </p:nvSpPr>
        <p:spPr>
          <a:xfrm>
            <a:off x="431800" y="3933056"/>
            <a:ext cx="8172450" cy="432048"/>
          </a:xfrm>
        </p:spPr>
        <p:txBody>
          <a:bodyPr/>
          <a:lstStyle/>
          <a:p>
            <a:r>
              <a:rPr lang="en-GB" sz="1800" dirty="0" smtClean="0">
                <a:hlinkClick r:id="rId3"/>
              </a:rPr>
              <a:t>Nicola.Singleton@emcdda.europa.eu</a:t>
            </a:r>
            <a:endParaRPr lang="en-GB" sz="1800" dirty="0" smtClean="0"/>
          </a:p>
          <a:p>
            <a:r>
              <a:rPr lang="en-GB" sz="1800" dirty="0" smtClean="0"/>
              <a:t>(351) </a:t>
            </a:r>
            <a:r>
              <a:rPr lang="en-GB" sz="1800" dirty="0"/>
              <a:t>211 21 03 07</a:t>
            </a:r>
          </a:p>
        </p:txBody>
      </p:sp>
      <p:sp>
        <p:nvSpPr>
          <p:cNvPr id="7" name="Text Placeholder 6"/>
          <p:cNvSpPr>
            <a:spLocks noGrp="1"/>
          </p:cNvSpPr>
          <p:nvPr>
            <p:ph type="body" sz="quarter" idx="12"/>
          </p:nvPr>
        </p:nvSpPr>
        <p:spPr>
          <a:xfrm>
            <a:off x="431800" y="1916832"/>
            <a:ext cx="8172450" cy="1218624"/>
          </a:xfrm>
        </p:spPr>
        <p:txBody>
          <a:bodyPr>
            <a:normAutofit fontScale="92500" lnSpcReduction="20000"/>
          </a:bodyPr>
          <a:lstStyle/>
          <a:p>
            <a:pPr>
              <a:lnSpc>
                <a:spcPct val="120000"/>
              </a:lnSpc>
              <a:spcAft>
                <a:spcPts val="600"/>
              </a:spcAft>
            </a:pPr>
            <a:r>
              <a:rPr lang="en-GB" dirty="0" smtClean="0"/>
              <a:t>Thank you for listening</a:t>
            </a:r>
          </a:p>
          <a:p>
            <a:pPr>
              <a:lnSpc>
                <a:spcPct val="120000"/>
              </a:lnSpc>
              <a:spcAft>
                <a:spcPts val="600"/>
              </a:spcAft>
            </a:pPr>
            <a:r>
              <a:rPr lang="en-GB" sz="3500" dirty="0" smtClean="0"/>
              <a:t>For more information contact:</a:t>
            </a:r>
            <a:endParaRPr lang="en-GB" sz="3500" dirty="0"/>
          </a:p>
        </p:txBody>
      </p:sp>
      <p:sp>
        <p:nvSpPr>
          <p:cNvPr id="3" name="Slide Number Placeholder 2"/>
          <p:cNvSpPr>
            <a:spLocks noGrp="1"/>
          </p:cNvSpPr>
          <p:nvPr>
            <p:ph type="sldNum" sz="quarter" idx="4294967295"/>
          </p:nvPr>
        </p:nvSpPr>
        <p:spPr>
          <a:xfrm>
            <a:off x="8701088" y="6408738"/>
            <a:ext cx="442912" cy="365125"/>
          </a:xfrm>
        </p:spPr>
        <p:txBody>
          <a:bodyPr/>
          <a:lstStyle/>
          <a:p>
            <a:fld id="{625570B4-70FB-4D6F-A727-6B9BC9A5D104}" type="slidenum">
              <a:rPr lang="en-GB" smtClean="0">
                <a:solidFill>
                  <a:prstClr val="black">
                    <a:tint val="75000"/>
                  </a:prstClr>
                </a:solidFill>
              </a:rPr>
              <a:pPr/>
              <a:t>62</a:t>
            </a:fld>
            <a:endParaRPr lang="en-GB" dirty="0">
              <a:solidFill>
                <a:prstClr val="black">
                  <a:tint val="75000"/>
                </a:prstClr>
              </a:solidFill>
            </a:endParaRPr>
          </a:p>
        </p:txBody>
      </p:sp>
      <p:sp>
        <p:nvSpPr>
          <p:cNvPr id="8" name="Text Placeholder 4"/>
          <p:cNvSpPr txBox="1">
            <a:spLocks/>
          </p:cNvSpPr>
          <p:nvPr/>
        </p:nvSpPr>
        <p:spPr>
          <a:xfrm>
            <a:off x="395536" y="4725144"/>
            <a:ext cx="8172250" cy="44102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3000" b="0" kern="1200">
                <a:solidFill>
                  <a:schemeClr val="tx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solidFill>
                  <a:prstClr val="black"/>
                </a:solidFill>
              </a:rPr>
              <a:t>Teodora Groshkova</a:t>
            </a:r>
            <a:endParaRPr lang="en-GB" dirty="0">
              <a:solidFill>
                <a:prstClr val="black"/>
              </a:solidFill>
            </a:endParaRPr>
          </a:p>
        </p:txBody>
      </p:sp>
      <p:sp>
        <p:nvSpPr>
          <p:cNvPr id="9" name="Text Placeholder 5"/>
          <p:cNvSpPr txBox="1">
            <a:spLocks/>
          </p:cNvSpPr>
          <p:nvPr/>
        </p:nvSpPr>
        <p:spPr>
          <a:xfrm>
            <a:off x="395336" y="5299236"/>
            <a:ext cx="8172450" cy="43204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nl-BE" sz="3000" b="0" kern="1200" dirty="0">
                <a:solidFill>
                  <a:schemeClr val="tx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smtClean="0">
                <a:solidFill>
                  <a:prstClr val="black"/>
                </a:solidFill>
                <a:hlinkClick r:id="rId4"/>
              </a:rPr>
              <a:t>Teodora.groshkova@emcdda.europa.eu</a:t>
            </a:r>
            <a:r>
              <a:rPr lang="en-GB" sz="1800" smtClean="0">
                <a:solidFill>
                  <a:prstClr val="black"/>
                </a:solidFill>
              </a:rPr>
              <a:t> </a:t>
            </a:r>
          </a:p>
          <a:p>
            <a:r>
              <a:rPr lang="en-GB" sz="1800" smtClean="0">
                <a:solidFill>
                  <a:prstClr val="black"/>
                </a:solidFill>
              </a:rPr>
              <a:t>(</a:t>
            </a:r>
            <a:r>
              <a:rPr lang="en-GB" sz="1800">
                <a:solidFill>
                  <a:prstClr val="black"/>
                </a:solidFill>
              </a:rPr>
              <a:t>351) 211 21 02 45</a:t>
            </a:r>
          </a:p>
        </p:txBody>
      </p:sp>
    </p:spTree>
    <p:extLst>
      <p:ext uri="{BB962C8B-B14F-4D97-AF65-F5344CB8AC3E}">
        <p14:creationId xmlns:p14="http://schemas.microsoft.com/office/powerpoint/2010/main" val="931568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European Drug Summer School 2017</a:t>
            </a:r>
            <a:endParaRPr lang="en-GB" dirty="0"/>
          </a:p>
        </p:txBody>
      </p:sp>
      <p:sp>
        <p:nvSpPr>
          <p:cNvPr id="8" name="Content Placeholder 7"/>
          <p:cNvSpPr>
            <a:spLocks noGrp="1"/>
          </p:cNvSpPr>
          <p:nvPr>
            <p:ph idx="14"/>
          </p:nvPr>
        </p:nvSpPr>
        <p:spPr>
          <a:xfrm>
            <a:off x="395536" y="4005064"/>
            <a:ext cx="8640960" cy="2664296"/>
          </a:xfrm>
        </p:spPr>
        <p:txBody>
          <a:bodyPr>
            <a:noAutofit/>
          </a:bodyPr>
          <a:lstStyle/>
          <a:p>
            <a:pPr lvl="1">
              <a:lnSpc>
                <a:spcPct val="120000"/>
              </a:lnSpc>
            </a:pPr>
            <a:r>
              <a:rPr lang="en-GB" sz="1800" dirty="0" smtClean="0">
                <a:solidFill>
                  <a:schemeClr val="bg1">
                    <a:lumMod val="50000"/>
                  </a:schemeClr>
                </a:solidFill>
                <a:latin typeface="Calibri" panose="020F0502020204030204" pitchFamily="34" charset="0"/>
              </a:rPr>
              <a:t>Two-week course in Lisbon with EMCDDA experts and </a:t>
            </a:r>
            <a:r>
              <a:rPr lang="en-GB" sz="1800" dirty="0">
                <a:solidFill>
                  <a:schemeClr val="bg1">
                    <a:lumMod val="50000"/>
                  </a:schemeClr>
                </a:solidFill>
                <a:latin typeface="Calibri" panose="020F0502020204030204" pitchFamily="34" charset="0"/>
              </a:rPr>
              <a:t>keynote </a:t>
            </a:r>
            <a:r>
              <a:rPr lang="en-GB" sz="1800" dirty="0" smtClean="0">
                <a:solidFill>
                  <a:schemeClr val="bg1">
                    <a:lumMod val="50000"/>
                  </a:schemeClr>
                </a:solidFill>
                <a:latin typeface="Calibri" panose="020F0502020204030204" pitchFamily="34" charset="0"/>
              </a:rPr>
              <a:t>speakers</a:t>
            </a:r>
          </a:p>
          <a:p>
            <a:endParaRPr lang="en-GB" sz="800" b="0" dirty="0" smtClean="0">
              <a:solidFill>
                <a:schemeClr val="accent6">
                  <a:lumMod val="50000"/>
                </a:schemeClr>
              </a:solidFill>
              <a:latin typeface="Calibri" panose="020F0502020204030204" pitchFamily="34" charset="0"/>
              <a:cs typeface="Arial" panose="020B0604020202020204" pitchFamily="34" charset="0"/>
            </a:endParaRPr>
          </a:p>
          <a:p>
            <a:r>
              <a:rPr lang="en-GB" sz="1600" b="0" dirty="0" smtClean="0">
                <a:solidFill>
                  <a:schemeClr val="tx1">
                    <a:lumMod val="65000"/>
                    <a:lumOff val="35000"/>
                  </a:schemeClr>
                </a:solidFill>
                <a:latin typeface="Calibri" panose="020F0502020204030204" pitchFamily="34" charset="0"/>
                <a:cs typeface="Arial" panose="020B0604020202020204" pitchFamily="34" charset="0"/>
              </a:rPr>
              <a:t>Registration</a:t>
            </a:r>
            <a:endParaRPr lang="en-GB" sz="1600" b="0" dirty="0">
              <a:solidFill>
                <a:schemeClr val="tx1">
                  <a:lumMod val="65000"/>
                  <a:lumOff val="35000"/>
                </a:schemeClr>
              </a:solidFill>
              <a:latin typeface="Calibri" panose="020F0502020204030204" pitchFamily="34" charset="0"/>
              <a:cs typeface="Arial" panose="020B0604020202020204" pitchFamily="34" charset="0"/>
            </a:endParaRPr>
          </a:p>
          <a:p>
            <a:r>
              <a:rPr lang="en-GB" sz="1600" b="0" dirty="0">
                <a:solidFill>
                  <a:schemeClr val="tx1">
                    <a:lumMod val="65000"/>
                    <a:lumOff val="35000"/>
                  </a:schemeClr>
                </a:solidFill>
                <a:latin typeface="Calibri" panose="020F0502020204030204" pitchFamily="34" charset="0"/>
                <a:cs typeface="Arial" panose="020B0604020202020204" pitchFamily="34" charset="0"/>
              </a:rPr>
              <a:t>Phase 1: </a:t>
            </a:r>
            <a:r>
              <a:rPr lang="en-GB" sz="1600" b="0" dirty="0" smtClean="0">
                <a:solidFill>
                  <a:schemeClr val="tx1">
                    <a:lumMod val="65000"/>
                    <a:lumOff val="35000"/>
                  </a:schemeClr>
                </a:solidFill>
                <a:latin typeface="Calibri" panose="020F0502020204030204" pitchFamily="34" charset="0"/>
                <a:cs typeface="Arial" panose="020B0604020202020204" pitchFamily="34" charset="0"/>
              </a:rPr>
              <a:t>	17 October  – 3 February (early-bird </a:t>
            </a:r>
            <a:r>
              <a:rPr lang="en-GB" sz="1600" b="0" dirty="0">
                <a:solidFill>
                  <a:schemeClr val="tx1">
                    <a:lumMod val="65000"/>
                    <a:lumOff val="35000"/>
                  </a:schemeClr>
                </a:solidFill>
                <a:latin typeface="Calibri" panose="020F0502020204030204" pitchFamily="34" charset="0"/>
                <a:cs typeface="Arial" panose="020B0604020202020204" pitchFamily="34" charset="0"/>
              </a:rPr>
              <a:t>discounts)</a:t>
            </a:r>
          </a:p>
          <a:p>
            <a:r>
              <a:rPr lang="en-GB" sz="1600" b="0" dirty="0">
                <a:solidFill>
                  <a:schemeClr val="tx1">
                    <a:lumMod val="65000"/>
                    <a:lumOff val="35000"/>
                  </a:schemeClr>
                </a:solidFill>
                <a:latin typeface="Calibri" panose="020F0502020204030204" pitchFamily="34" charset="0"/>
                <a:cs typeface="Arial" panose="020B0604020202020204" pitchFamily="34" charset="0"/>
              </a:rPr>
              <a:t>Phase 2: </a:t>
            </a:r>
            <a:r>
              <a:rPr lang="en-GB" sz="1600" b="0" dirty="0" smtClean="0">
                <a:solidFill>
                  <a:schemeClr val="tx1">
                    <a:lumMod val="65000"/>
                    <a:lumOff val="35000"/>
                  </a:schemeClr>
                </a:solidFill>
                <a:latin typeface="Calibri" panose="020F0502020204030204" pitchFamily="34" charset="0"/>
                <a:cs typeface="Arial" panose="020B0604020202020204" pitchFamily="34" charset="0"/>
              </a:rPr>
              <a:t>	13 February – 7 April</a:t>
            </a:r>
          </a:p>
          <a:p>
            <a:r>
              <a:rPr lang="en-GB" sz="1600" b="0" dirty="0" smtClean="0">
                <a:solidFill>
                  <a:schemeClr val="tx1">
                    <a:lumMod val="65000"/>
                    <a:lumOff val="35000"/>
                  </a:schemeClr>
                </a:solidFill>
                <a:latin typeface="Calibri" panose="020F0502020204030204" pitchFamily="34" charset="0"/>
                <a:cs typeface="Arial" panose="020B0604020202020204" pitchFamily="34" charset="0"/>
              </a:rPr>
              <a:t>Phase 3:     17 April </a:t>
            </a:r>
            <a:r>
              <a:rPr lang="en-GB" sz="1600" b="0" dirty="0">
                <a:solidFill>
                  <a:schemeClr val="tx1">
                    <a:lumMod val="65000"/>
                    <a:lumOff val="35000"/>
                  </a:schemeClr>
                </a:solidFill>
                <a:latin typeface="Calibri" panose="020F0502020204030204" pitchFamily="34" charset="0"/>
                <a:cs typeface="Arial" panose="020B0604020202020204" pitchFamily="34" charset="0"/>
              </a:rPr>
              <a:t>– </a:t>
            </a:r>
            <a:r>
              <a:rPr lang="en-GB" sz="1600" b="0" dirty="0" smtClean="0">
                <a:solidFill>
                  <a:schemeClr val="tx1">
                    <a:lumMod val="65000"/>
                    <a:lumOff val="35000"/>
                  </a:schemeClr>
                </a:solidFill>
                <a:latin typeface="Calibri" panose="020F0502020204030204" pitchFamily="34" charset="0"/>
                <a:cs typeface="Arial" panose="020B0604020202020204" pitchFamily="34" charset="0"/>
              </a:rPr>
              <a:t>2 June</a:t>
            </a:r>
            <a:endParaRPr lang="en-GB" sz="1600" b="0" dirty="0">
              <a:solidFill>
                <a:schemeClr val="tx1">
                  <a:lumMod val="65000"/>
                  <a:lumOff val="35000"/>
                </a:schemeClr>
              </a:solidFill>
              <a:latin typeface="Calibri" panose="020F0502020204030204" pitchFamily="34" charset="0"/>
              <a:cs typeface="Arial" panose="020B0604020202020204" pitchFamily="34" charset="0"/>
            </a:endParaRPr>
          </a:p>
          <a:p>
            <a:pPr lvl="1" algn="ctr"/>
            <a:endParaRPr lang="en-GB" sz="1600" b="1" dirty="0" smtClean="0">
              <a:solidFill>
                <a:prstClr val="black"/>
              </a:solidFill>
              <a:latin typeface="Calibri" panose="020F0502020204030204" pitchFamily="34" charset="0"/>
              <a:hlinkClick r:id="rId2"/>
            </a:endParaRPr>
          </a:p>
          <a:p>
            <a:pPr lvl="1" algn="ctr"/>
            <a:r>
              <a:rPr lang="en-GB" sz="1800" b="1" dirty="0" smtClean="0">
                <a:solidFill>
                  <a:prstClr val="black"/>
                </a:solidFill>
                <a:latin typeface="Calibri" panose="020F0502020204030204" pitchFamily="34" charset="0"/>
                <a:hlinkClick r:id="rId2"/>
              </a:rPr>
              <a:t>www.drugsummerschool.cies.iscte-iul.pt</a:t>
            </a:r>
            <a:endParaRPr lang="en-GB" sz="1800" b="1" dirty="0" smtClean="0">
              <a:latin typeface="Calibri" panose="020F0502020204030204" pitchFamily="34" charset="0"/>
            </a:endParaRPr>
          </a:p>
        </p:txBody>
      </p:sp>
      <p:sp>
        <p:nvSpPr>
          <p:cNvPr id="2" name="TextBox 1"/>
          <p:cNvSpPr txBox="1"/>
          <p:nvPr/>
        </p:nvSpPr>
        <p:spPr>
          <a:xfrm>
            <a:off x="611560" y="1844824"/>
            <a:ext cx="3024336" cy="1008112"/>
          </a:xfrm>
          <a:prstGeom prst="rect">
            <a:avLst/>
          </a:prstGeom>
        </p:spPr>
        <p:txBody>
          <a:bodyPr vert="horz" wrap="square" lIns="91440" tIns="45720" rIns="91440" bIns="45720" rtlCol="0">
            <a:normAutofit/>
          </a:bodyPr>
          <a:lstStyle/>
          <a:p>
            <a:endParaRPr lang="en-GB" sz="2000" dirty="0" smtClean="0">
              <a:solidFill>
                <a:prstClr val="black"/>
              </a:solidFill>
            </a:endParaRPr>
          </a:p>
        </p:txBody>
      </p:sp>
      <p:sp>
        <p:nvSpPr>
          <p:cNvPr id="6" name="TextBox 5"/>
          <p:cNvSpPr txBox="1"/>
          <p:nvPr/>
        </p:nvSpPr>
        <p:spPr>
          <a:xfrm>
            <a:off x="899592" y="1988840"/>
            <a:ext cx="914400" cy="914400"/>
          </a:xfrm>
          <a:prstGeom prst="rect">
            <a:avLst/>
          </a:prstGeom>
        </p:spPr>
        <p:txBody>
          <a:bodyPr vert="horz" wrap="none" lIns="91440" tIns="45720" rIns="91440" bIns="45720" rtlCol="0">
            <a:normAutofit/>
          </a:bodyPr>
          <a:lstStyle/>
          <a:p>
            <a:endParaRPr lang="en-GB" sz="2000" dirty="0" smtClean="0">
              <a:solidFill>
                <a:prstClr val="black"/>
              </a:solidFill>
            </a:endParaRPr>
          </a:p>
        </p:txBody>
      </p:sp>
      <p:pic>
        <p:nvPicPr>
          <p:cNvPr id="1026" name="Picture 2" descr="V:\IBS\01 General information\3 Meetings\2017\01. Summer School 2017\Promotion material\EDSS2017_Mailchimp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979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ctrTitle"/>
          </p:nvPr>
        </p:nvSpPr>
        <p:spPr>
          <a:xfrm>
            <a:off x="647047" y="389031"/>
            <a:ext cx="7772400" cy="647700"/>
          </a:xfrm>
        </p:spPr>
        <p:txBody>
          <a:bodyPr anchor="ctr"/>
          <a:lstStyle/>
          <a:p>
            <a:pPr eaLnBrk="1" hangingPunct="1"/>
            <a:r>
              <a:rPr lang="en-GB" altLang="en-US" sz="2800" dirty="0" smtClean="0">
                <a:hlinkClick r:id="rId3"/>
              </a:rPr>
              <a:t>acro.epdt.project@acro.pnn.police.uk</a:t>
            </a:r>
            <a:endParaRPr lang="en-GB" altLang="en-US" sz="2800" dirty="0" smtClean="0"/>
          </a:p>
        </p:txBody>
      </p:sp>
    </p:spTree>
    <p:extLst>
      <p:ext uri="{BB962C8B-B14F-4D97-AF65-F5344CB8AC3E}">
        <p14:creationId xmlns:p14="http://schemas.microsoft.com/office/powerpoint/2010/main" val="346759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50777128"/>
              </p:ext>
            </p:extLst>
          </p:nvPr>
        </p:nvGraphicFramePr>
        <p:xfrm>
          <a:off x="354562" y="326565"/>
          <a:ext cx="8350898" cy="5421094"/>
        </p:xfrm>
        <a:graphic>
          <a:graphicData uri="http://schemas.openxmlformats.org/drawingml/2006/table">
            <a:tbl>
              <a:tblPr/>
              <a:tblGrid>
                <a:gridCol w="115420"/>
                <a:gridCol w="503363"/>
                <a:gridCol w="320613"/>
                <a:gridCol w="320613"/>
                <a:gridCol w="222291"/>
                <a:gridCol w="222291"/>
                <a:gridCol w="320613"/>
                <a:gridCol w="243665"/>
                <a:gridCol w="266109"/>
                <a:gridCol w="266109"/>
                <a:gridCol w="320613"/>
                <a:gridCol w="320613"/>
                <a:gridCol w="320613"/>
                <a:gridCol w="266109"/>
                <a:gridCol w="266109"/>
                <a:gridCol w="266109"/>
                <a:gridCol w="266109"/>
                <a:gridCol w="320613"/>
                <a:gridCol w="320613"/>
                <a:gridCol w="266109"/>
                <a:gridCol w="266109"/>
                <a:gridCol w="320613"/>
                <a:gridCol w="320613"/>
                <a:gridCol w="320613"/>
                <a:gridCol w="320613"/>
                <a:gridCol w="320613"/>
                <a:gridCol w="266109"/>
                <a:gridCol w="240459"/>
                <a:gridCol w="240459"/>
              </a:tblGrid>
              <a:tr h="100391">
                <a:tc gridSpan="2">
                  <a:txBody>
                    <a:bodyPr/>
                    <a:lstStyle/>
                    <a:p>
                      <a:pPr algn="ctr" fontAlgn="b"/>
                      <a:r>
                        <a:rPr lang="en-GB" sz="300" b="0" i="0" u="none" strike="noStrike">
                          <a:effectLst/>
                          <a:latin typeface="Arial" panose="020B0604020202020204" pitchFamily="34" charset="0"/>
                        </a:rPr>
                        <a:t>Year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gridSpan="12">
                  <a:txBody>
                    <a:bodyPr/>
                    <a:lstStyle/>
                    <a:p>
                      <a:pPr algn="ctr" fontAlgn="ctr"/>
                      <a:r>
                        <a:rPr lang="en-GB" sz="300" b="0" i="0" u="none" strike="noStrike">
                          <a:effectLst/>
                          <a:latin typeface="Arial" panose="020B0604020202020204" pitchFamily="34" charset="0"/>
                        </a:rPr>
                        <a:t>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b"/>
                      <a:r>
                        <a:rPr lang="en-GB" sz="300" b="0" i="0" u="none" strike="noStrike">
                          <a:effectLst/>
                          <a:latin typeface="Arial" panose="020B0604020202020204" pitchFamily="34" charset="0"/>
                        </a:rPr>
                        <a:t>2016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b"/>
                      <a:r>
                        <a:rPr lang="en-GB" sz="300" b="0" i="0" u="none" strike="noStrike">
                          <a:effectLst/>
                          <a:latin typeface="Arial" panose="020B0604020202020204" pitchFamily="34" charset="0"/>
                        </a:rPr>
                        <a:t>2017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endParaRPr lang="en-GB"/>
                    </a:p>
                  </a:txBody>
                  <a:tcPr/>
                </a:tc>
                <a:tc hMerge="1">
                  <a:txBody>
                    <a:bodyPr/>
                    <a:lstStyle/>
                    <a:p>
                      <a:endParaRPr lang="en-GB"/>
                    </a:p>
                  </a:txBody>
                  <a:tcPr/>
                </a:tc>
              </a:tr>
              <a:tr h="100391">
                <a:tc gridSpan="2">
                  <a:txBody>
                    <a:bodyPr/>
                    <a:lstStyle/>
                    <a:p>
                      <a:pPr algn="ctr" fontAlgn="b"/>
                      <a:r>
                        <a:rPr lang="en-GB" sz="300" b="0" i="0" u="none" strike="noStrike">
                          <a:effectLst/>
                          <a:latin typeface="Arial" panose="020B0604020202020204" pitchFamily="34" charset="0"/>
                        </a:rPr>
                        <a:t>Month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Jan-15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Feb-15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Apr-15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Jun-15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Jul-15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Aug-15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Sep-15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Oct-15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Nov-15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Dec-15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Jan-16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Feb-16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Apr-16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May-16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Jun-16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Jul-16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Aug-16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Sep-16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Oct-16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Nov-16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Dec-16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Jan-17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Feb-17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Mar-17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00391">
                <a:tc gridSpan="2">
                  <a:txBody>
                    <a:bodyPr/>
                    <a:lstStyle/>
                    <a:p>
                      <a:pPr algn="ctr" fontAlgn="b"/>
                      <a:r>
                        <a:rPr lang="en-GB" sz="300" b="0" i="0" u="none" strike="noStrike">
                          <a:effectLst/>
                          <a:latin typeface="Arial" panose="020B0604020202020204" pitchFamily="34" charset="0"/>
                        </a:rPr>
                        <a:t>Month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3</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5</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6</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7</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8</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9</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11</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12</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13</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15</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16</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17</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18</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19</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21</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22</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23</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a:txBody>
                    <a:bodyPr/>
                    <a:lstStyle/>
                    <a:p>
                      <a:pPr algn="l" fontAlgn="b"/>
                      <a:r>
                        <a:rPr lang="en-GB" sz="300" b="0" i="0" u="none" strike="noStrike">
                          <a:solidFill>
                            <a:srgbClr val="FFFFFF"/>
                          </a:solidFill>
                          <a:effectLst/>
                          <a:latin typeface="Arial" panose="020B0604020202020204" pitchFamily="34" charset="0"/>
                        </a:rPr>
                        <a:t>WS0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algn="l" fontAlgn="b"/>
                      <a:r>
                        <a:rPr lang="en-GB" sz="300" b="0" i="0" u="none" strike="noStrike">
                          <a:solidFill>
                            <a:srgbClr val="FFFFFF"/>
                          </a:solidFill>
                          <a:effectLst/>
                          <a:latin typeface="Arial" panose="020B0604020202020204" pitchFamily="34" charset="0"/>
                        </a:rPr>
                        <a:t>Product Initiation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solidFill>
                            <a:srgbClr val="FFFFFF"/>
                          </a:solidFill>
                          <a:effectLst/>
                          <a:latin typeface="Arial" panose="020B0604020202020204" pitchFamily="34" charset="0"/>
                        </a:rPr>
                        <a:t>WS1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solidFill>
                            <a:srgbClr val="FFFFFF"/>
                          </a:solidFill>
                          <a:effectLst/>
                          <a:latin typeface="Arial" panose="020B0604020202020204" pitchFamily="34" charset="0"/>
                        </a:rPr>
                        <a:t>Research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solidFill>
                            <a:srgbClr val="FFFFFF"/>
                          </a:solidFill>
                          <a:effectLst/>
                          <a:latin typeface="Arial" panose="020B0604020202020204" pitchFamily="34" charset="0"/>
                        </a:rPr>
                        <a:t>WS1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solidFill>
                            <a:srgbClr val="FFFFFF"/>
                          </a:solidFill>
                          <a:effectLst/>
                          <a:latin typeface="Arial" panose="020B0604020202020204" pitchFamily="34" charset="0"/>
                        </a:rPr>
                        <a:t>Analysis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solidFill>
                            <a:srgbClr val="FFFFFF"/>
                          </a:solidFill>
                          <a:effectLst/>
                          <a:latin typeface="Arial" panose="020B0604020202020204" pitchFamily="34" charset="0"/>
                        </a:rPr>
                        <a:t>End Stage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91">
                <a:tc>
                  <a:txBody>
                    <a:bodyPr/>
                    <a:lstStyle/>
                    <a:p>
                      <a:pPr algn="l" fontAlgn="b"/>
                      <a:r>
                        <a:rPr lang="en-GB" sz="300" b="0" i="0" u="none" strike="noStrike">
                          <a:solidFill>
                            <a:srgbClr val="FFFFFF"/>
                          </a:solidFill>
                          <a:effectLst/>
                          <a:latin typeface="Arial" panose="020B0604020202020204" pitchFamily="34" charset="0"/>
                        </a:rPr>
                        <a:t>WS1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solidFill>
                            <a:srgbClr val="FFFFFF"/>
                          </a:solidFill>
                          <a:effectLst/>
                          <a:latin typeface="Arial" panose="020B0604020202020204" pitchFamily="34" charset="0"/>
                        </a:rPr>
                        <a:t>Reporting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solidFill>
                            <a:srgbClr val="FFFFFF"/>
                          </a:solidFill>
                          <a:effectLst/>
                          <a:latin typeface="Arial" panose="020B0604020202020204" pitchFamily="34" charset="0"/>
                        </a:rPr>
                        <a:t>End Stage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solidFill>
                            <a:srgbClr val="FFFFFF"/>
                          </a:solidFill>
                          <a:effectLst/>
                          <a:latin typeface="Arial" panose="020B0604020202020204" pitchFamily="34" charset="0"/>
                        </a:rPr>
                        <a:t>WS2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solidFill>
                            <a:srgbClr val="FFFFFF"/>
                          </a:solidFill>
                          <a:effectLst/>
                          <a:latin typeface="Arial" panose="020B0604020202020204" pitchFamily="34" charset="0"/>
                        </a:rPr>
                        <a:t>Requirements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solidFill>
                            <a:srgbClr val="FFFFFF"/>
                          </a:solidFill>
                          <a:effectLst/>
                          <a:latin typeface="Arial" panose="020B0604020202020204" pitchFamily="34" charset="0"/>
                        </a:rPr>
                        <a:t>WS2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solidFill>
                            <a:srgbClr val="FFFFFF"/>
                          </a:solidFill>
                          <a:effectLst/>
                          <a:latin typeface="Arial" panose="020B0604020202020204" pitchFamily="34" charset="0"/>
                        </a:rPr>
                        <a:t>Development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solidFill>
                            <a:srgbClr val="FFFFFF"/>
                          </a:solidFill>
                          <a:effectLst/>
                          <a:latin typeface="Arial" panose="020B0604020202020204" pitchFamily="34" charset="0"/>
                        </a:rPr>
                        <a:t>WS2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solidFill>
                            <a:srgbClr val="FFFFFF"/>
                          </a:solidFill>
                          <a:effectLst/>
                          <a:latin typeface="Arial" panose="020B0604020202020204" pitchFamily="34" charset="0"/>
                        </a:rPr>
                        <a:t>Testing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91">
                <a:tc>
                  <a:txBody>
                    <a:bodyPr/>
                    <a:lstStyle/>
                    <a:p>
                      <a:pPr algn="l" fontAlgn="b"/>
                      <a:r>
                        <a:rPr lang="en-GB" sz="300" b="0" i="0" u="none" strike="noStrike">
                          <a:solidFill>
                            <a:srgbClr val="FFFFFF"/>
                          </a:solidFill>
                          <a:effectLst/>
                          <a:latin typeface="Arial" panose="020B0604020202020204" pitchFamily="34" charset="0"/>
                        </a:rPr>
                        <a:t>WS2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solidFill>
                            <a:srgbClr val="FFFFFF"/>
                          </a:solidFill>
                          <a:effectLst/>
                          <a:latin typeface="Arial" panose="020B0604020202020204" pitchFamily="34" charset="0"/>
                        </a:rPr>
                        <a:t>Deployment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sngStrike">
                          <a:solidFill>
                            <a:srgbClr val="FFFFFF"/>
                          </a:solidFill>
                          <a:effectLst/>
                          <a:latin typeface="Arial" panose="020B0604020202020204" pitchFamily="34" charset="0"/>
                        </a:rPr>
                        <a:t>End Stage</a:t>
                      </a:r>
                      <a:endParaRPr lang="en-GB" sz="3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effectLst/>
                          <a:latin typeface="Arial" panose="020B0604020202020204" pitchFamily="34" charset="0"/>
                        </a:rPr>
                        <a:t>WS3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Research / Requirements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sngStrike">
                          <a:effectLst/>
                          <a:latin typeface="Arial" panose="020B0604020202020204" pitchFamily="34" charset="0"/>
                        </a:rPr>
                        <a:t>End Stage</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effectLst/>
                          <a:latin typeface="Arial" panose="020B0604020202020204" pitchFamily="34" charset="0"/>
                        </a:rPr>
                        <a:t>WS3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Procurement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sngStrike">
                          <a:effectLst/>
                          <a:latin typeface="Arial" panose="020B0604020202020204" pitchFamily="34" charset="0"/>
                        </a:rPr>
                        <a:t>End Stage</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effectLst/>
                          <a:latin typeface="Arial" panose="020B0604020202020204" pitchFamily="34" charset="0"/>
                        </a:rPr>
                        <a:t>WS3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Delegate Engagement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End Stage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a:txBody>
                    <a:bodyPr/>
                    <a:lstStyle/>
                    <a:p>
                      <a:pPr algn="l" fontAlgn="b"/>
                      <a:r>
                        <a:rPr lang="en-GB" sz="300" b="0" i="0" u="none" strike="noStrike">
                          <a:effectLst/>
                          <a:latin typeface="Arial" panose="020B0604020202020204" pitchFamily="34" charset="0"/>
                        </a:rPr>
                        <a:t>WS3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Event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End Stage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91">
                <a:tc>
                  <a:txBody>
                    <a:bodyPr/>
                    <a:lstStyle/>
                    <a:p>
                      <a:pPr algn="l" fontAlgn="b"/>
                      <a:r>
                        <a:rPr lang="en-GB" sz="300" b="0" i="0" u="none" strike="noStrike">
                          <a:effectLst/>
                          <a:latin typeface="Arial" panose="020B0604020202020204" pitchFamily="34" charset="0"/>
                        </a:rPr>
                        <a:t>WS3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Reporting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End Stage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gridSpan="2">
                  <a:txBody>
                    <a:bodyPr/>
                    <a:lstStyle/>
                    <a:p>
                      <a:pPr algn="ctr" fontAlgn="b"/>
                      <a:r>
                        <a:rPr lang="en-GB" sz="300" b="0" i="0" u="none" strike="noStrike">
                          <a:solidFill>
                            <a:srgbClr val="FFFFFF"/>
                          </a:solidFill>
                          <a:effectLst/>
                          <a:latin typeface="Arial" panose="020B0604020202020204" pitchFamily="34" charset="0"/>
                        </a:rPr>
                        <a:t>Project Closure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c hMerge="1">
                  <a:txBody>
                    <a:bodyPr/>
                    <a:lstStyle/>
                    <a:p>
                      <a:endParaRPr lang="en-GB"/>
                    </a:p>
                  </a:txBody>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solidFill>
                            <a:srgbClr val="FFFFFF"/>
                          </a:solidFill>
                          <a:effectLst/>
                          <a:latin typeface="Arial" panose="020B0604020202020204" pitchFamily="34" charset="0"/>
                        </a:rPr>
                        <a:t>Project End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r>
              <a:tr h="100391">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gridSpan="2">
                  <a:txBody>
                    <a:bodyPr/>
                    <a:lstStyle/>
                    <a:p>
                      <a:pPr algn="ctr" fontAlgn="b"/>
                      <a:r>
                        <a:rPr lang="en-GB" sz="300" b="1" i="0" u="none" strike="noStrike">
                          <a:effectLst/>
                          <a:latin typeface="Arial" panose="020B0604020202020204" pitchFamily="34" charset="0"/>
                        </a:rPr>
                        <a:t>Meetings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Jan-15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Feb-15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Apr-15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Jun-15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Jul-15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Aug-15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Sep-15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Oct-15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Nov-15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Dec-15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Jan-16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Feb-16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Apr-16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May-16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Jun-16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Jul-16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Aug-16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Sep-16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Oct-16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Nov-16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Dec-16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Jan-17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Feb-17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Mar-17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94813">
                <a:tc gridSpan="2">
                  <a:txBody>
                    <a:bodyPr/>
                    <a:lstStyle/>
                    <a:p>
                      <a:pPr algn="l" fontAlgn="b"/>
                      <a:r>
                        <a:rPr lang="en-GB" sz="300" b="0" i="0" u="none" strike="noStrike">
                          <a:effectLst/>
                          <a:latin typeface="Arial" panose="020B0604020202020204" pitchFamily="34" charset="0"/>
                        </a:rPr>
                        <a:t>Kick Off Meeting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KO1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l" fontAlgn="b"/>
                      <a:r>
                        <a:rPr lang="en-GB" sz="300" b="0" i="0" u="none" strike="noStrike">
                          <a:effectLst/>
                          <a:latin typeface="Arial" panose="020B0604020202020204" pitchFamily="34" charset="0"/>
                        </a:rPr>
                        <a:t>PNC Meeting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PNC1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l" fontAlgn="b"/>
                      <a:r>
                        <a:rPr lang="en-GB" sz="300" b="0" i="0" u="none" strike="noStrike">
                          <a:effectLst/>
                          <a:latin typeface="Arial" panose="020B0604020202020204" pitchFamily="34" charset="0"/>
                        </a:rPr>
                        <a:t>Finance Meetings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F1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F3</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F5</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F7</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dirty="0">
                          <a:effectLst/>
                          <a:latin typeface="Arial" panose="020B0604020202020204" pitchFamily="34" charset="0"/>
                        </a:rPr>
                        <a:t>F8</a:t>
                      </a:r>
                      <a:endParaRPr lang="en-GB" sz="3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F9</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F10</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F11</a:t>
                      </a:r>
                      <a:endParaRPr lang="en-GB" sz="3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F13</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F15</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F17</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F19</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sngStrike">
                          <a:effectLst/>
                          <a:latin typeface="Arial" panose="020B0604020202020204" pitchFamily="34" charset="0"/>
                        </a:rPr>
                        <a:t>F20</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noStrike">
                          <a:effectLst/>
                          <a:latin typeface="Arial" panose="020B0604020202020204" pitchFamily="34" charset="0"/>
                        </a:rPr>
                        <a:t>F21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noStrike">
                          <a:effectLst/>
                          <a:latin typeface="Arial" panose="020B0604020202020204" pitchFamily="34" charset="0"/>
                        </a:rPr>
                        <a:t>F22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l" fontAlgn="b"/>
                      <a:r>
                        <a:rPr lang="en-GB" sz="300" b="0" i="0" u="none" strike="noStrike">
                          <a:effectLst/>
                          <a:latin typeface="Arial" panose="020B0604020202020204" pitchFamily="34" charset="0"/>
                        </a:rPr>
                        <a:t>Team Meetings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TM1 / TM2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TM3</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TM5</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TM7</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TM9</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TM10</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TM11</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TM12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TM13</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TM14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TM15</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TM16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TM17</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TM18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TM19</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TM20</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TM21</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TM22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TM23</a:t>
                      </a:r>
                      <a:r>
                        <a:rPr lang="en-GB" sz="300" b="0" i="0" u="none" strike="noStrike">
                          <a:effectLst/>
                          <a:latin typeface="Arial" panose="020B0604020202020204" pitchFamily="34" charset="0"/>
                        </a:rPr>
                        <a:t> /</a:t>
                      </a:r>
                      <a:r>
                        <a:rPr lang="en-GB" sz="300" b="0" i="0" u="none" strike="sngStrike">
                          <a:effectLst/>
                          <a:latin typeface="Arial" panose="020B0604020202020204" pitchFamily="34" charset="0"/>
                        </a:rPr>
                        <a:t> TM24</a:t>
                      </a:r>
                      <a:endParaRPr lang="en-GB" sz="3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TM25</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TM26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TM27</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TM28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TM29</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TM30</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TM31</a:t>
                      </a:r>
                      <a:r>
                        <a:rPr lang="en-GB" sz="300" b="0" i="0" u="none" strike="noStrike">
                          <a:effectLst/>
                          <a:latin typeface="Arial" panose="020B0604020202020204" pitchFamily="34" charset="0"/>
                        </a:rPr>
                        <a:t> /</a:t>
                      </a:r>
                      <a:r>
                        <a:rPr lang="en-GB" sz="300" b="0" i="0" u="none" strike="sngStrike">
                          <a:effectLst/>
                          <a:latin typeface="Arial" panose="020B0604020202020204" pitchFamily="34" charset="0"/>
                        </a:rPr>
                        <a:t> TM32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TM33</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TM34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TM35</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TM36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TM37</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TM38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TM39</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TM40</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TM41</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TM42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TM43</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TM44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TM45</a:t>
                      </a:r>
                      <a:r>
                        <a:rPr lang="en-GB" sz="300" b="0" i="0" u="none" strike="noStrike">
                          <a:effectLst/>
                          <a:latin typeface="Arial" panose="020B0604020202020204" pitchFamily="34" charset="0"/>
                        </a:rPr>
                        <a:t> / </a:t>
                      </a:r>
                      <a:r>
                        <a:rPr lang="en-GB" sz="300" b="0" i="0" u="none" strike="sngStrike">
                          <a:effectLst/>
                          <a:latin typeface="Arial" panose="020B0604020202020204" pitchFamily="34" charset="0"/>
                        </a:rPr>
                        <a:t>TM46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sngStrike">
                          <a:effectLst/>
                          <a:latin typeface="Arial" panose="020B0604020202020204" pitchFamily="34" charset="0"/>
                        </a:rPr>
                        <a:t>TM47</a:t>
                      </a:r>
                      <a:r>
                        <a:rPr lang="en-GB" sz="300" b="0" i="0" u="none" strike="noStrike">
                          <a:effectLst/>
                          <a:latin typeface="Arial" panose="020B0604020202020204" pitchFamily="34" charset="0"/>
                        </a:rPr>
                        <a:t> / TM48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l" fontAlgn="b"/>
                      <a:r>
                        <a:rPr lang="en-GB" sz="300" b="0" i="0" u="none" strike="noStrike">
                          <a:effectLst/>
                          <a:latin typeface="Arial" panose="020B0604020202020204" pitchFamily="34" charset="0"/>
                        </a:rPr>
                        <a:t>IT Meeting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IT1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l" fontAlgn="b"/>
                      <a:r>
                        <a:rPr lang="en-GB" sz="300" b="0" i="0" u="none" strike="noStrike">
                          <a:effectLst/>
                          <a:latin typeface="Arial" panose="020B0604020202020204" pitchFamily="34" charset="0"/>
                        </a:rPr>
                        <a:t>Project Board Meetings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PB1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PB2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PB3</a:t>
                      </a:r>
                      <a:endParaRPr lang="en-GB" sz="3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PB4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PB5</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PB6</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91">
                <a:tc gridSpan="2">
                  <a:txBody>
                    <a:bodyPr/>
                    <a:lstStyle/>
                    <a:p>
                      <a:pPr algn="l" fontAlgn="b"/>
                      <a:r>
                        <a:rPr lang="en-GB" sz="300" b="0" i="0" u="none" strike="noStrike">
                          <a:effectLst/>
                          <a:latin typeface="Arial" panose="020B0604020202020204" pitchFamily="34" charset="0"/>
                        </a:rPr>
                        <a:t>Conference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30-31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gridSpan="2">
                  <a:txBody>
                    <a:bodyPr/>
                    <a:lstStyle/>
                    <a:p>
                      <a:pPr algn="ctr" fontAlgn="b"/>
                      <a:r>
                        <a:rPr lang="en-GB" sz="300" b="1" i="0" u="none" strike="noStrike">
                          <a:effectLst/>
                          <a:latin typeface="Arial" panose="020B0604020202020204" pitchFamily="34" charset="0"/>
                        </a:rPr>
                        <a:t>Communication Plan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Jan-15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Feb-15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Apr-15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Jun-15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Jul-15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Aug-15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Sep-15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Oct-15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Nov-15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Dec-15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Jan-16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Feb-16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Apr-16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May-16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Jun-16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Jul-16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Aug-16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Sep-16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Oct-16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Nov-16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Dec-16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Jan-17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Feb-17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Mar-17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94813">
                <a:tc gridSpan="2">
                  <a:txBody>
                    <a:bodyPr/>
                    <a:lstStyle/>
                    <a:p>
                      <a:pPr algn="l" fontAlgn="b"/>
                      <a:r>
                        <a:rPr lang="en-GB" sz="300" b="0" i="0" u="none" strike="noStrike">
                          <a:effectLst/>
                          <a:latin typeface="Arial" panose="020B0604020202020204" pitchFamily="34" charset="0"/>
                        </a:rPr>
                        <a:t>Member States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CIRCABC</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CIRCABC</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CIRCABC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CIRCABC</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en-GB" sz="300" b="0" i="0" u="none" strike="noStrike">
                          <a:effectLst/>
                          <a:latin typeface="Arial" panose="020B0604020202020204" pitchFamily="34" charset="0"/>
                        </a:rPr>
                        <a:t>CIRCABC</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41">
                <a:tc gridSpan="2">
                  <a:txBody>
                    <a:bodyPr/>
                    <a:lstStyle/>
                    <a:p>
                      <a:pPr algn="l" fontAlgn="t"/>
                      <a:r>
                        <a:rPr lang="en-GB" sz="300" b="0" i="0" u="none" strike="noStrike">
                          <a:effectLst/>
                          <a:latin typeface="Arial" panose="020B0604020202020204" pitchFamily="34" charset="0"/>
                        </a:rPr>
                        <a:t>Project Board</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GB"/>
                    </a:p>
                  </a:txBody>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Highlight Report 1</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sngStrike">
                          <a:effectLst/>
                          <a:latin typeface="Arial" panose="020B0604020202020204" pitchFamily="34" charset="0"/>
                        </a:rPr>
                        <a:t>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Highlight Report 2</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sngStrike">
                          <a:effectLst/>
                          <a:latin typeface="Arial" panose="020B0604020202020204" pitchFamily="34" charset="0"/>
                        </a:rPr>
                        <a:t>2 x 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sngStrike">
                          <a:effectLst/>
                          <a:latin typeface="Arial" panose="020B0604020202020204" pitchFamily="34" charset="0"/>
                        </a:rPr>
                        <a:t>Highlight Report 3 &amp; 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Highlight Report 4</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sngStrike">
                          <a:effectLst/>
                          <a:latin typeface="Arial" panose="020B0604020202020204" pitchFamily="34" charset="0"/>
                        </a:rPr>
                        <a:t>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sngStrike">
                          <a:effectLst/>
                          <a:latin typeface="Arial" panose="020B0604020202020204" pitchFamily="34" charset="0"/>
                        </a:rPr>
                        <a:t>End of Stage Report x 2</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sngStrike">
                          <a:effectLst/>
                          <a:latin typeface="Arial" panose="020B0604020202020204" pitchFamily="34" charset="0"/>
                        </a:rPr>
                        <a:t>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End of Stage Report</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End of Stage Report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Highlight Report 5 &amp; End of Stage Report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End of Stage Report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End of Stage Report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GB" sz="300" b="0" i="0" u="none" strike="noStrike">
                          <a:effectLst/>
                          <a:latin typeface="Arial" panose="020B0604020202020204" pitchFamily="34" charset="0"/>
                        </a:rPr>
                        <a:t>End of Stage Report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256">
                <a:tc gridSpan="2">
                  <a:txBody>
                    <a:bodyPr/>
                    <a:lstStyle/>
                    <a:p>
                      <a:pPr algn="l" fontAlgn="t"/>
                      <a:r>
                        <a:rPr lang="en-GB" sz="300" b="0" i="0" u="none" strike="noStrike">
                          <a:effectLst/>
                          <a:latin typeface="Arial" panose="020B0604020202020204" pitchFamily="34" charset="0"/>
                        </a:rPr>
                        <a:t>Home Office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GB"/>
                    </a:p>
                  </a:txBody>
                  <a:tcPr/>
                </a:tc>
                <a:tc>
                  <a:txBody>
                    <a:bodyPr/>
                    <a:lstStyle/>
                    <a:p>
                      <a:pPr algn="ctr" fontAlgn="t"/>
                      <a:r>
                        <a:rPr lang="en-GB" sz="300" b="0" i="0" u="none" strike="noStrike">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Quaterly Report (Deadline: 02/10/2015)</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Quaterly Report (Deadline: 04/01/2016)</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sngStrike">
                          <a:effectLst/>
                          <a:latin typeface="Arial" panose="020B0604020202020204" pitchFamily="34" charset="0"/>
                        </a:rPr>
                        <a:t>Quaterly Report (Deadline: 04/04/2016)</a:t>
                      </a:r>
                      <a:endParaRPr lang="en-GB" sz="3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 b="0" i="0" u="none" strike="noStrike">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300" b="0" i="0" u="none" strike="noStrike">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91">
                <a:tc gridSpan="2">
                  <a:txBody>
                    <a:bodyPr/>
                    <a:lstStyle/>
                    <a:p>
                      <a:pPr algn="l" fontAlgn="b"/>
                      <a:r>
                        <a:rPr lang="en-GB" sz="300" b="0" i="0" u="none" strike="noStrike">
                          <a:effectLst/>
                          <a:latin typeface="Arial" panose="020B0604020202020204" pitchFamily="34" charset="0"/>
                        </a:rPr>
                        <a:t>EU Commission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gridSpan="2">
                  <a:txBody>
                    <a:bodyPr/>
                    <a:lstStyle/>
                    <a:p>
                      <a:pPr algn="ctr" fontAlgn="b"/>
                      <a:r>
                        <a:rPr lang="en-GB" sz="300" b="1" i="0" u="none" strike="noStrike">
                          <a:effectLst/>
                          <a:latin typeface="Arial" panose="020B0604020202020204" pitchFamily="34" charset="0"/>
                        </a:rPr>
                        <a:t>Country Visits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Jan-15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Feb-15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Apr-15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Jun-15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Jul-15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Aug-15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Sep-15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Oct-15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Nov-15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Dec-15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Jan-16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Feb-16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Apr-16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May-16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Jun-16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Jul-16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Aug-16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Sep-16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Oct-16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Nov-16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Dec-16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Jan-17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Feb-17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Mar-17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94813">
                <a:tc gridSpan="2">
                  <a:txBody>
                    <a:bodyPr/>
                    <a:lstStyle/>
                    <a:p>
                      <a:pPr algn="ctr" fontAlgn="b"/>
                      <a:r>
                        <a:rPr lang="en-GB" sz="300" b="0" i="0" u="none" strike="noStrike">
                          <a:effectLst/>
                          <a:latin typeface="Arial" panose="020B0604020202020204" pitchFamily="34" charset="0"/>
                        </a:rPr>
                        <a:t>Romania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31-01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17-18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Lithuania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23-24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10-11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12-13'</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Spain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21-22</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02-03</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22-23</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Europol - The Netherlands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29-30</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Interpol - Lyon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ERIC Conference - London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 </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08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Belgium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23</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7</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Germany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13-14</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18-19</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Italy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20-21</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EMCDDA - Portugal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27-28</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10-11</a:t>
                      </a:r>
                      <a:endParaRPr lang="en-GB" sz="3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ctr" fontAlgn="b"/>
                      <a:r>
                        <a:rPr lang="en-GB" sz="300" b="0" i="0" u="none" strike="noStrike">
                          <a:effectLst/>
                          <a:latin typeface="Arial" panose="020B0604020202020204" pitchFamily="34" charset="0"/>
                        </a:rPr>
                        <a:t>Croatia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16-17</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91">
                <a:tc gridSpan="2">
                  <a:txBody>
                    <a:bodyPr/>
                    <a:lstStyle/>
                    <a:p>
                      <a:pPr algn="ctr" fontAlgn="b"/>
                      <a:r>
                        <a:rPr lang="en-GB" sz="300" b="0" i="0" u="none" strike="noStrike">
                          <a:effectLst/>
                          <a:latin typeface="Arial" panose="020B0604020202020204" pitchFamily="34" charset="0"/>
                        </a:rPr>
                        <a:t>Hungary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3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91">
                <a:tc gridSpan="2">
                  <a:txBody>
                    <a:bodyPr/>
                    <a:lstStyle/>
                    <a:p>
                      <a:pPr algn="ctr" fontAlgn="b"/>
                      <a:r>
                        <a:rPr lang="en-GB" sz="300" b="1" i="0" u="none" strike="noStrike">
                          <a:effectLst/>
                          <a:latin typeface="Arial" panose="020B0604020202020204" pitchFamily="34" charset="0"/>
                        </a:rPr>
                        <a:t>Quality Assurance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300" b="0" i="0" u="none" strike="noStrike">
                          <a:effectLst/>
                          <a:latin typeface="Arial" panose="020B0604020202020204" pitchFamily="34" charset="0"/>
                        </a:rPr>
                        <a:t>Jan-15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Feb-15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Apr-15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May-15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Jun-15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Jul-15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Aug-15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Sep-15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Oct-15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Nov-15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Dec-15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GB" sz="300" b="0" i="0" u="none" strike="noStrike">
                          <a:effectLst/>
                          <a:latin typeface="Arial" panose="020B0604020202020204" pitchFamily="34" charset="0"/>
                        </a:rPr>
                        <a:t>Jan-16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Feb-16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Apr-16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May-16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Jun-16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Jul-16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Aug-16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Sep-16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Oct-16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Nov-16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Dec-16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300" b="0" i="0" u="none" strike="noStrike">
                          <a:effectLst/>
                          <a:latin typeface="Arial" panose="020B0604020202020204" pitchFamily="34" charset="0"/>
                        </a:rPr>
                        <a:t>Jan-17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Feb-17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GB" sz="300" b="0" i="0" u="none" strike="noStrike">
                          <a:effectLst/>
                          <a:latin typeface="Arial" panose="020B0604020202020204" pitchFamily="34" charset="0"/>
                        </a:rPr>
                        <a:t>Mar-17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94813">
                <a:tc gridSpan="2">
                  <a:txBody>
                    <a:bodyPr/>
                    <a:lstStyle/>
                    <a:p>
                      <a:pPr algn="l" fontAlgn="b"/>
                      <a:r>
                        <a:rPr lang="en-GB" sz="300" b="0" i="0" u="none" strike="noStrike">
                          <a:effectLst/>
                          <a:latin typeface="Arial" panose="020B0604020202020204" pitchFamily="34" charset="0"/>
                        </a:rPr>
                        <a:t>Email Folders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n-GB"/>
                    </a:p>
                  </a:txBody>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13">
                <a:tc gridSpan="2">
                  <a:txBody>
                    <a:bodyPr/>
                    <a:lstStyle/>
                    <a:p>
                      <a:pPr algn="l" fontAlgn="t"/>
                      <a:r>
                        <a:rPr lang="en-GB" sz="300" b="0" i="0" u="none" strike="noStrike">
                          <a:effectLst/>
                          <a:latin typeface="Arial" panose="020B0604020202020204" pitchFamily="34" charset="0"/>
                        </a:rPr>
                        <a:t>Config Item Review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91">
                <a:tc gridSpan="2">
                  <a:txBody>
                    <a:bodyPr/>
                    <a:lstStyle/>
                    <a:p>
                      <a:pPr algn="l" fontAlgn="b"/>
                      <a:r>
                        <a:rPr lang="en-GB" sz="300" b="0" i="0" u="none" strike="noStrike">
                          <a:effectLst/>
                          <a:latin typeface="Arial" panose="020B0604020202020204" pitchFamily="34" charset="0"/>
                        </a:rPr>
                        <a:t>Software Folders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n-GB"/>
                    </a:p>
                  </a:txBody>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300" b="0" i="0" u="none" strike="sngStrike">
                          <a:effectLst/>
                          <a:latin typeface="Arial" panose="020B0604020202020204" pitchFamily="34" charset="0"/>
                        </a:rPr>
                        <a:t>QA</a:t>
                      </a:r>
                      <a:endParaRPr lang="en-GB" sz="3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l" fontAlgn="b"/>
                      <a:r>
                        <a:rPr lang="en-GB"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3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a:stretch>
            <a:fillRect/>
          </a:stretch>
        </p:blipFill>
        <p:spPr>
          <a:xfrm>
            <a:off x="1225012" y="1942224"/>
            <a:ext cx="6693976" cy="2973551"/>
          </a:xfrm>
          <a:prstGeom prst="rect">
            <a:avLst/>
          </a:prstGeom>
        </p:spPr>
      </p:pic>
    </p:spTree>
    <p:extLst>
      <p:ext uri="{BB962C8B-B14F-4D97-AF65-F5344CB8AC3E}">
        <p14:creationId xmlns:p14="http://schemas.microsoft.com/office/powerpoint/2010/main" val="225917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633247"/>
          </a:xfrm>
        </p:spPr>
        <p:txBody>
          <a:bodyPr/>
          <a:lstStyle/>
          <a:p>
            <a:pPr algn="ctr"/>
            <a:r>
              <a:rPr lang="en-GB" sz="3200" b="1" dirty="0" smtClean="0">
                <a:effectLst>
                  <a:outerShdw blurRad="38100" dist="38100" dir="2700000" algn="tl">
                    <a:srgbClr val="000000">
                      <a:alpha val="43137"/>
                    </a:srgbClr>
                  </a:outerShdw>
                </a:effectLst>
              </a:rPr>
              <a:t>Project Plan</a:t>
            </a:r>
            <a:endParaRPr lang="en-GB" b="1" dirty="0">
              <a:solidFill>
                <a:srgbClr val="3E454C"/>
              </a:solidFill>
              <a:effectLst>
                <a:outerShdw blurRad="38100" dist="38100" dir="2700000" algn="tl">
                  <a:srgbClr val="000000">
                    <a:alpha val="43137"/>
                  </a:srgbClr>
                </a:outerShdw>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3393435"/>
              </p:ext>
            </p:extLst>
          </p:nvPr>
        </p:nvGraphicFramePr>
        <p:xfrm>
          <a:off x="628650" y="998376"/>
          <a:ext cx="7886700" cy="453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45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765175"/>
            <a:ext cx="7772400" cy="1470025"/>
          </a:xfrm>
        </p:spPr>
        <p:txBody>
          <a:bodyPr anchor="ctr"/>
          <a:lstStyle/>
          <a:p>
            <a:pPr algn="l" eaLnBrk="1" hangingPunct="1"/>
            <a:r>
              <a:rPr lang="en-US" altLang="en-US" sz="4400" dirty="0" smtClean="0">
                <a:solidFill>
                  <a:srgbClr val="3E454C"/>
                </a:solidFill>
                <a:latin typeface="Calibri" panose="020F0502020204030204" pitchFamily="34" charset="0"/>
              </a:rPr>
              <a:t>EPDT Conference</a:t>
            </a:r>
          </a:p>
        </p:txBody>
      </p:sp>
      <p:sp>
        <p:nvSpPr>
          <p:cNvPr id="2051" name="Rectangle 3"/>
          <p:cNvSpPr>
            <a:spLocks noGrp="1" noChangeArrowheads="1"/>
          </p:cNvSpPr>
          <p:nvPr>
            <p:ph type="subTitle" idx="1"/>
          </p:nvPr>
        </p:nvSpPr>
        <p:spPr>
          <a:xfrm>
            <a:off x="395288" y="1916832"/>
            <a:ext cx="6400800" cy="1752600"/>
          </a:xfrm>
        </p:spPr>
        <p:txBody>
          <a:bodyPr/>
          <a:lstStyle/>
          <a:p>
            <a:pPr algn="l" eaLnBrk="1" hangingPunct="1"/>
            <a:r>
              <a:rPr lang="en-US" altLang="en-US" sz="3200" dirty="0" smtClean="0">
                <a:solidFill>
                  <a:srgbClr val="3E454C"/>
                </a:solidFill>
                <a:latin typeface="Calibri" panose="020F0502020204030204" pitchFamily="34" charset="0"/>
              </a:rPr>
              <a:t>31</a:t>
            </a:r>
            <a:r>
              <a:rPr lang="en-US" altLang="en-US" sz="3200" baseline="30000" dirty="0" smtClean="0">
                <a:solidFill>
                  <a:srgbClr val="3E454C"/>
                </a:solidFill>
                <a:latin typeface="Calibri" panose="020F0502020204030204" pitchFamily="34" charset="0"/>
              </a:rPr>
              <a:t>st</a:t>
            </a:r>
            <a:r>
              <a:rPr lang="en-US" altLang="en-US" sz="3200" dirty="0" smtClean="0">
                <a:solidFill>
                  <a:srgbClr val="3E454C"/>
                </a:solidFill>
                <a:latin typeface="Calibri" panose="020F0502020204030204" pitchFamily="34" charset="0"/>
              </a:rPr>
              <a:t> January 2017</a:t>
            </a:r>
          </a:p>
          <a:p>
            <a:pPr algn="l" eaLnBrk="1" hangingPunct="1"/>
            <a:r>
              <a:rPr lang="en-US" altLang="en-US" sz="3200" dirty="0" smtClean="0">
                <a:solidFill>
                  <a:srgbClr val="3E454C"/>
                </a:solidFill>
                <a:latin typeface="Calibri" panose="020F0502020204030204" pitchFamily="34" charset="0"/>
              </a:rPr>
              <a:t>Park Hotel, London</a:t>
            </a:r>
          </a:p>
        </p:txBody>
      </p:sp>
      <p:sp>
        <p:nvSpPr>
          <p:cNvPr id="4" name="Rectangle 3"/>
          <p:cNvSpPr txBox="1">
            <a:spLocks noChangeArrowheads="1"/>
          </p:cNvSpPr>
          <p:nvPr/>
        </p:nvSpPr>
        <p:spPr bwMode="auto">
          <a:xfrm>
            <a:off x="395288" y="3386857"/>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mn-lt"/>
                <a:ea typeface="+mn-ea"/>
                <a:cs typeface="+mn-cs"/>
              </a:defRPr>
            </a:lvl1pPr>
            <a:lvl2pPr marL="457200" indent="0" algn="ctr" rtl="0" eaLnBrk="0" fontAlgn="base" hangingPunct="0">
              <a:spcBef>
                <a:spcPct val="20000"/>
              </a:spcBef>
              <a:spcAft>
                <a:spcPct val="0"/>
              </a:spcAft>
              <a:buNone/>
              <a:defRPr sz="2000" kern="1200">
                <a:solidFill>
                  <a:schemeClr val="tx1"/>
                </a:solidFill>
                <a:latin typeface="+mn-lt"/>
                <a:ea typeface="+mn-ea"/>
                <a:cs typeface="+mn-cs"/>
              </a:defRPr>
            </a:lvl2pPr>
            <a:lvl3pPr marL="914400" indent="0" algn="ctr"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ctr"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ctr"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r>
              <a:rPr lang="en-US" altLang="en-US" sz="3200" dirty="0" smtClean="0">
                <a:solidFill>
                  <a:srgbClr val="3E454C"/>
                </a:solidFill>
                <a:latin typeface="Calibri" panose="020F0502020204030204" pitchFamily="34" charset="0"/>
              </a:rPr>
              <a:t>Use of ECRIS – Claire Wills</a:t>
            </a:r>
          </a:p>
        </p:txBody>
      </p:sp>
    </p:spTree>
    <p:extLst>
      <p:ext uri="{BB962C8B-B14F-4D97-AF65-F5344CB8AC3E}">
        <p14:creationId xmlns:p14="http://schemas.microsoft.com/office/powerpoint/2010/main" val="311111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73232981-AC5D-4918-98C0-576D4564AD72}" vid="{A13BCEEF-35B7-48FE-95EE-98A40290DF4E}"/>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EMCDDA blue">
  <a:themeElements>
    <a:clrScheme name="emcdda">
      <a:dk1>
        <a:sysClr val="windowText" lastClr="000000"/>
      </a:dk1>
      <a:lt1>
        <a:sysClr val="window" lastClr="FFFFFF"/>
      </a:lt1>
      <a:dk2>
        <a:srgbClr val="000000"/>
      </a:dk2>
      <a:lt2>
        <a:srgbClr val="FFFFFF"/>
      </a:lt2>
      <a:accent1>
        <a:srgbClr val="7DA7D9"/>
      </a:accent1>
      <a:accent2>
        <a:srgbClr val="B3D455"/>
      </a:accent2>
      <a:accent3>
        <a:srgbClr val="F58466"/>
      </a:accent3>
      <a:accent4>
        <a:srgbClr val="87D3E1"/>
      </a:accent4>
      <a:accent5>
        <a:srgbClr val="FEC357"/>
      </a:accent5>
      <a:accent6>
        <a:srgbClr val="034EA2"/>
      </a:accent6>
      <a:hlink>
        <a:srgbClr val="0000FF"/>
      </a:hlink>
      <a:folHlink>
        <a:srgbClr val="800080"/>
      </a:folHlink>
    </a:clrScheme>
    <a:fontScheme name="emcd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000" dirty="0" smtClean="0"/>
        </a:defPPr>
      </a:lstStyle>
    </a:txDef>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8535</TotalTime>
  <Words>3891</Words>
  <Application>Microsoft Office PowerPoint</Application>
  <PresentationFormat>Demonstracija ekrane (4:3)</PresentationFormat>
  <Paragraphs>1992</Paragraphs>
  <Slides>64</Slides>
  <Notes>49</Notes>
  <HiddenSlides>0</HiddenSlides>
  <MMClips>0</MMClips>
  <ScaleCrop>false</ScaleCrop>
  <HeadingPairs>
    <vt:vector size="4" baseType="variant">
      <vt:variant>
        <vt:lpstr>Tema</vt:lpstr>
      </vt:variant>
      <vt:variant>
        <vt:i4>4</vt:i4>
      </vt:variant>
      <vt:variant>
        <vt:lpstr>Skaidrių pavadinimai</vt:lpstr>
      </vt:variant>
      <vt:variant>
        <vt:i4>64</vt:i4>
      </vt:variant>
    </vt:vector>
  </HeadingPairs>
  <TitlesOfParts>
    <vt:vector size="68" baseType="lpstr">
      <vt:lpstr>Office Theme</vt:lpstr>
      <vt:lpstr>Default Design</vt:lpstr>
      <vt:lpstr>EMCDDA blue</vt:lpstr>
      <vt:lpstr>1_Default Design</vt:lpstr>
      <vt:lpstr>PowerPoint pristatymas</vt:lpstr>
      <vt:lpstr>Background</vt:lpstr>
      <vt:lpstr>Key Objectives</vt:lpstr>
      <vt:lpstr>PowerPoint pristatymas</vt:lpstr>
      <vt:lpstr>ECRIS Volumetrics</vt:lpstr>
      <vt:lpstr>PowerPoint pristatymas</vt:lpstr>
      <vt:lpstr>PowerPoint pristatymas</vt:lpstr>
      <vt:lpstr>Project Plan</vt:lpstr>
      <vt:lpstr>EPDT Conference</vt:lpstr>
      <vt:lpstr>PowerPoint pristatymas</vt:lpstr>
      <vt:lpstr>PowerPoint pristatymas</vt:lpstr>
      <vt:lpstr>PowerPoint pristatymas</vt:lpstr>
      <vt:lpstr>Issues with data</vt:lpstr>
      <vt:lpstr>Use of ECRIS Statistics</vt:lpstr>
      <vt:lpstr>Analysis of data</vt:lpstr>
      <vt:lpstr>PowerPoint pristatymas</vt:lpstr>
      <vt:lpstr>Workstream 1 - Research and Analysis of criminal records data to identify international drug trafficking trends.  </vt:lpstr>
      <vt:lpstr>PowerPoint pristatymas</vt:lpstr>
      <vt:lpstr>Workstream 1 – ECRIS Data</vt:lpstr>
      <vt:lpstr>Workstream 1 – National Register Data</vt:lpstr>
      <vt:lpstr>UK National Criminal Register (PNC)</vt:lpstr>
      <vt:lpstr>Work Stream 2 - Implement an IT capability to efficiently extract offence and conviction data from ACRO systems. </vt:lpstr>
      <vt:lpstr>Work Stream 2 Power Business Intelligence (BI)</vt:lpstr>
      <vt:lpstr>Analytical Highlights</vt:lpstr>
      <vt:lpstr>Influencing Factors</vt:lpstr>
      <vt:lpstr>PowerPoint pristatymas</vt:lpstr>
      <vt:lpstr> Monitoring drug supply in Europe: making the most of existing data  </vt:lpstr>
      <vt:lpstr>Outline</vt:lpstr>
      <vt:lpstr>The EMCDDA</vt:lpstr>
      <vt:lpstr>EMCDDA’s mandate</vt:lpstr>
      <vt:lpstr>Drugs and supply monitoring - an EU priority…</vt:lpstr>
      <vt:lpstr>Networks of partners &amp; routine monitoring</vt:lpstr>
      <vt:lpstr>In practical terms this means:</vt:lpstr>
      <vt:lpstr> Monitoring drug supply: general issues</vt:lpstr>
      <vt:lpstr>The financial impact of drug markets</vt:lpstr>
      <vt:lpstr>The complex ramifications of the drug market</vt:lpstr>
      <vt:lpstr>What are the uses of drug supply-related data </vt:lpstr>
      <vt:lpstr>Key challenges for measurement</vt:lpstr>
      <vt:lpstr> Driving themes for supply indicator development</vt:lpstr>
      <vt:lpstr>Three kinds of information we are interested in…</vt:lpstr>
      <vt:lpstr>Supply-side monitoring system: EMCDDA framework</vt:lpstr>
      <vt:lpstr>PowerPoint pristatymas</vt:lpstr>
      <vt:lpstr>Routine data (+15 years of monitoring)</vt:lpstr>
      <vt:lpstr>Europe’s stimulant market: geographic divide</vt:lpstr>
      <vt:lpstr>Trends in price and potency</vt:lpstr>
      <vt:lpstr>Trends in stimulants purity</vt:lpstr>
      <vt:lpstr>Areas for improvement</vt:lpstr>
      <vt:lpstr>Drug Law Offences</vt:lpstr>
      <vt:lpstr>1.6 million drug law offences </vt:lpstr>
      <vt:lpstr>DLO: Interpretation issues</vt:lpstr>
      <vt:lpstr>Other data and sources</vt:lpstr>
      <vt:lpstr>PowerPoint pristatymas</vt:lpstr>
      <vt:lpstr>Heroin: recent market changes? </vt:lpstr>
      <vt:lpstr>Heroin: increasing large seizures</vt:lpstr>
      <vt:lpstr>European market for opioids: not just heroin and home-made opioids</vt:lpstr>
      <vt:lpstr>PowerPoint pristatymas</vt:lpstr>
      <vt:lpstr>Heroin main trafficking routes into Europe </vt:lpstr>
      <vt:lpstr>Another example: MDMA</vt:lpstr>
      <vt:lpstr>MDMA: High-dosage tablets</vt:lpstr>
      <vt:lpstr>Important gaps &amp; areas for development</vt:lpstr>
      <vt:lpstr>Key messages</vt:lpstr>
      <vt:lpstr>PowerPoint pristatymas</vt:lpstr>
      <vt:lpstr>European Drug Summer School 2017</vt:lpstr>
      <vt:lpstr>acro.epdt.project@acro.pnn.police.uk</vt:lpstr>
    </vt:vector>
  </TitlesOfParts>
  <Company>Hampshire Constabulary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Wooldridge, Gemma</dc:creator>
  <cp:lastModifiedBy>Donatas Valiukas</cp:lastModifiedBy>
  <cp:revision>143</cp:revision>
  <dcterms:created xsi:type="dcterms:W3CDTF">2016-04-12T11:08:22Z</dcterms:created>
  <dcterms:modified xsi:type="dcterms:W3CDTF">2017-02-09T09:41:21Z</dcterms:modified>
</cp:coreProperties>
</file>